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4"/>
    <p:sldMasterId id="2147483653" r:id="rId5"/>
  </p:sldMasterIdLst>
  <p:notesMasterIdLst>
    <p:notesMasterId r:id="rId53"/>
  </p:notesMasterIdLst>
  <p:sldIdLst>
    <p:sldId id="307" r:id="rId6"/>
    <p:sldId id="306" r:id="rId7"/>
    <p:sldId id="308" r:id="rId8"/>
    <p:sldId id="261" r:id="rId9"/>
    <p:sldId id="272" r:id="rId10"/>
    <p:sldId id="305" r:id="rId11"/>
    <p:sldId id="265" r:id="rId12"/>
    <p:sldId id="304" r:id="rId13"/>
    <p:sldId id="309" r:id="rId14"/>
    <p:sldId id="310" r:id="rId15"/>
    <p:sldId id="311" r:id="rId16"/>
    <p:sldId id="355" r:id="rId17"/>
    <p:sldId id="354" r:id="rId18"/>
    <p:sldId id="314" r:id="rId19"/>
    <p:sldId id="351" r:id="rId20"/>
    <p:sldId id="316" r:id="rId21"/>
    <p:sldId id="317" r:id="rId22"/>
    <p:sldId id="322" r:id="rId23"/>
    <p:sldId id="323" r:id="rId24"/>
    <p:sldId id="324" r:id="rId25"/>
    <p:sldId id="325" r:id="rId26"/>
    <p:sldId id="362" r:id="rId27"/>
    <p:sldId id="318" r:id="rId28"/>
    <p:sldId id="326" r:id="rId29"/>
    <p:sldId id="327" r:id="rId30"/>
    <p:sldId id="328" r:id="rId31"/>
    <p:sldId id="330" r:id="rId32"/>
    <p:sldId id="359" r:id="rId33"/>
    <p:sldId id="334" r:id="rId34"/>
    <p:sldId id="331" r:id="rId35"/>
    <p:sldId id="356" r:id="rId36"/>
    <p:sldId id="335" r:id="rId37"/>
    <p:sldId id="336" r:id="rId38"/>
    <p:sldId id="337" r:id="rId39"/>
    <p:sldId id="339" r:id="rId40"/>
    <p:sldId id="361" r:id="rId41"/>
    <p:sldId id="338" r:id="rId42"/>
    <p:sldId id="341" r:id="rId43"/>
    <p:sldId id="340" r:id="rId44"/>
    <p:sldId id="342" r:id="rId45"/>
    <p:sldId id="343" r:id="rId46"/>
    <p:sldId id="344" r:id="rId47"/>
    <p:sldId id="363" r:id="rId48"/>
    <p:sldId id="364" r:id="rId49"/>
    <p:sldId id="353" r:id="rId50"/>
    <p:sldId id="352" r:id="rId51"/>
    <p:sldId id="271" r:id="rId5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7PA1A0299" initials="1" lastIdx="3" clrIdx="0">
    <p:extLst>
      <p:ext uri="{19B8F6BF-5375-455C-9EA6-DF929625EA0E}">
        <p15:presenceInfo xmlns:p15="http://schemas.microsoft.com/office/powerpoint/2012/main" userId="S::17PA1A0299@vishnu.ac.in::77af59a2-0eff-435b-85d7-c7a7b9a45c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6" autoAdjust="0"/>
    <p:restoredTop sz="94628"/>
  </p:normalViewPr>
  <p:slideViewPr>
    <p:cSldViewPr>
      <p:cViewPr varScale="1">
        <p:scale>
          <a:sx n="107" d="100"/>
          <a:sy n="107" d="100"/>
        </p:scale>
        <p:origin x="66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34C6C-6B62-4D67-A434-818FED877749}" type="datetimeFigureOut">
              <a:rPr lang="en-IN" smtClean="0"/>
              <a:t>08-03-2023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EB205-065C-4658-BC83-3DB231BEA767}" type="slidenum">
              <a:rPr lang="en-IN" smtClean="0"/>
              <a:t>‹#›</a:t>
            </a:fld>
            <a:endParaRPr lang="en-IN"/>
          </a:p>
        </p:txBody>
      </p:sp>
    </p:spTree>
    <p:extLst>
      <p:ext uri="{BB962C8B-B14F-4D97-AF65-F5344CB8AC3E}">
        <p14:creationId xmlns:p14="http://schemas.microsoft.com/office/powerpoint/2010/main" val="617025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2EB205-065C-4658-BC83-3DB231BEA767}" type="slidenum">
              <a:rPr lang="en-IN" smtClean="0"/>
              <a:t>13</a:t>
            </a:fld>
            <a:endParaRPr lang="en-IN"/>
          </a:p>
        </p:txBody>
      </p:sp>
    </p:spTree>
    <p:extLst>
      <p:ext uri="{BB962C8B-B14F-4D97-AF65-F5344CB8AC3E}">
        <p14:creationId xmlns:p14="http://schemas.microsoft.com/office/powerpoint/2010/main" val="1613986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2EB205-065C-4658-BC83-3DB231BEA767}" type="slidenum">
              <a:rPr lang="en-IN" smtClean="0"/>
              <a:t>23</a:t>
            </a:fld>
            <a:endParaRPr lang="en-IN"/>
          </a:p>
        </p:txBody>
      </p:sp>
    </p:spTree>
    <p:extLst>
      <p:ext uri="{BB962C8B-B14F-4D97-AF65-F5344CB8AC3E}">
        <p14:creationId xmlns:p14="http://schemas.microsoft.com/office/powerpoint/2010/main" val="25872282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795621" y="230919"/>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5613167" y="3399271"/>
            <a:ext cx="3293944"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3795621" y="1815095"/>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5621505" y="1814524"/>
            <a:ext cx="1468228"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7178919" y="230919"/>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37589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41" y="1313862"/>
            <a:ext cx="6438183" cy="327456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81899"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5607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3507854"/>
            <a:ext cx="9144000" cy="1635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7"/>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9"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3" name="Rectangle 2">
            <a:extLst>
              <a:ext uri="{FF2B5EF4-FFF2-40B4-BE49-F238E27FC236}">
                <a16:creationId xmlns:a16="http://schemas.microsoft.com/office/drawing/2014/main" id="{17D6CC36-32D5-7A86-243E-1ACA24C71359}"/>
              </a:ext>
            </a:extLst>
          </p:cNvPr>
          <p:cNvSpPr/>
          <p:nvPr userDrawn="1"/>
        </p:nvSpPr>
        <p:spPr>
          <a:xfrm>
            <a:off x="0" y="-72008"/>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lumMod val="75000"/>
                  <a:lumOff val="25000"/>
                </a:schemeClr>
              </a:solidFill>
            </a:endParaRPr>
          </a:p>
        </p:txBody>
      </p:sp>
      <p:pic>
        <p:nvPicPr>
          <p:cNvPr id="4" name="Picture 8">
            <a:extLst>
              <a:ext uri="{FF2B5EF4-FFF2-40B4-BE49-F238E27FC236}">
                <a16:creationId xmlns:a16="http://schemas.microsoft.com/office/drawing/2014/main" id="{3126F8E6-29A1-34EB-8AD0-60BA3257F98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740352" y="-72007"/>
            <a:ext cx="1403648" cy="62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24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91"/>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253238"/>
            <a:ext cx="4572000"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26814"/>
            <a:ext cx="45720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3" name="Picture 8">
            <a:extLst>
              <a:ext uri="{FF2B5EF4-FFF2-40B4-BE49-F238E27FC236}">
                <a16:creationId xmlns:a16="http://schemas.microsoft.com/office/drawing/2014/main" id="{F3ABF3CA-0907-2860-7B54-D1B5F249BC7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87885" y="15587"/>
            <a:ext cx="1556115" cy="683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04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95536"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457713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7735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49247" y="1275608"/>
            <a:ext cx="1648869" cy="1648869"/>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20791" y="1275608"/>
            <a:ext cx="1648869" cy="1648869"/>
          </a:xfrm>
          <a:prstGeom prst="ellipse">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792335" y="1275608"/>
            <a:ext cx="1648869" cy="1648869"/>
          </a:xfrm>
          <a:prstGeom prst="ellipse">
            <a:avLst/>
          </a:prstGeom>
          <a:solidFill>
            <a:schemeClr val="bg1">
              <a:lumMod val="95000"/>
            </a:schemeClr>
          </a:solidFill>
          <a:ln w="381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63880" y="1275608"/>
            <a:ext cx="1648869" cy="1648869"/>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pic>
        <p:nvPicPr>
          <p:cNvPr id="3" name="Picture 8">
            <a:extLst>
              <a:ext uri="{FF2B5EF4-FFF2-40B4-BE49-F238E27FC236}">
                <a16:creationId xmlns:a16="http://schemas.microsoft.com/office/drawing/2014/main" id="{C2A6D059-DD4F-3A92-F4A3-A5910C7F3F0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16255" y="1"/>
            <a:ext cx="1427745" cy="62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241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pic>
        <p:nvPicPr>
          <p:cNvPr id="2" name="Picture 8">
            <a:extLst>
              <a:ext uri="{FF2B5EF4-FFF2-40B4-BE49-F238E27FC236}">
                <a16:creationId xmlns:a16="http://schemas.microsoft.com/office/drawing/2014/main" id="{087AE4DF-7E61-284B-0CF2-6AA4C6E34B0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56376" y="1"/>
            <a:ext cx="1157001" cy="508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967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Rectangle 3"/>
          <p:cNvSpPr/>
          <p:nvPr userDrawn="1"/>
        </p:nvSpPr>
        <p:spPr>
          <a:xfrm>
            <a:off x="4572000" y="0"/>
            <a:ext cx="410445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 hasCustomPrompt="1"/>
          </p:nvPr>
        </p:nvSpPr>
        <p:spPr>
          <a:xfrm>
            <a:off x="0" y="1995686"/>
            <a:ext cx="9144000"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pic>
        <p:nvPicPr>
          <p:cNvPr id="2" name="Picture 8">
            <a:extLst>
              <a:ext uri="{FF2B5EF4-FFF2-40B4-BE49-F238E27FC236}">
                <a16:creationId xmlns:a16="http://schemas.microsoft.com/office/drawing/2014/main" id="{68A9FEC9-E30D-EF5D-2DF5-9DDB0A03274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80085" y="1"/>
            <a:ext cx="1263915" cy="55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313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4581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16533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C7AFEEC6-8F41-C572-6C46-C8DD64B19B3C}"/>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552427" y="1"/>
            <a:ext cx="1591573" cy="699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1" r:id="rId3"/>
    <p:sldLayoutId id="2147483660" r:id="rId4"/>
    <p:sldLayoutId id="2147483662" r:id="rId5"/>
    <p:sldLayoutId id="2147483655" r:id="rId6"/>
    <p:sldLayoutId id="2147483663" r:id="rId7"/>
    <p:sldLayoutId id="2147483664" r:id="rId8"/>
    <p:sldLayoutId id="2147483668" r:id="rId9"/>
    <p:sldLayoutId id="2147483665" r:id="rId10"/>
    <p:sldLayoutId id="2147483670" r:id="rId11"/>
    <p:sldLayoutId id="2147483672" r:id="rId12"/>
    <p:sldLayoutId id="2147483656" r:id="rId13"/>
  </p:sldLayoutIdLst>
  <p:txStyles>
    <p:titleStyle>
      <a:lvl1pPr algn="ctr" defTabSz="914377" rtl="0" eaLnBrk="1" latinLnBrk="1"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6EE8CD31-FC84-97D2-CA3A-5B54DA6BF7C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06555" y="23793"/>
            <a:ext cx="1537445" cy="67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377" rtl="0" eaLnBrk="1" latinLnBrk="1"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9.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tmw/2023S-Team1" TargetMode="External"/><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541C9B67-BAA7-CC9D-18B4-9906973CB296}"/>
              </a:ext>
            </a:extLst>
          </p:cNvPr>
          <p:cNvPicPr>
            <a:picLocks noGrp="1"/>
          </p:cNvPicPr>
          <p:nvPr>
            <p:ph type="pic" idx="1"/>
          </p:nvPr>
        </p:nvPicPr>
        <p:blipFill>
          <a:blip r:embed="rId2" cstate="print"/>
          <a:srcRect/>
          <a:stretch>
            <a:fillRect/>
          </a:stretch>
        </p:blipFill>
        <p:spPr>
          <a:xfrm>
            <a:off x="0" y="0"/>
            <a:ext cx="9144000" cy="5143500"/>
          </a:xfrm>
          <a:prstGeom prst="rect">
            <a:avLst/>
          </a:prstGeom>
        </p:spPr>
      </p:pic>
    </p:spTree>
    <p:extLst>
      <p:ext uri="{BB962C8B-B14F-4D97-AF65-F5344CB8AC3E}">
        <p14:creationId xmlns:p14="http://schemas.microsoft.com/office/powerpoint/2010/main" val="291561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2B2FB9F-3FC6-2E39-1CE9-D74854AC283F}"/>
              </a:ext>
            </a:extLst>
          </p:cNvPr>
          <p:cNvSpPr>
            <a:spLocks noGrp="1"/>
          </p:cNvSpPr>
          <p:nvPr>
            <p:ph type="body" sz="quarter" idx="10"/>
          </p:nvPr>
        </p:nvSpPr>
        <p:spPr>
          <a:xfrm>
            <a:off x="879848" y="2546748"/>
            <a:ext cx="3044080" cy="562210"/>
          </a:xfrm>
          <a:prstGeom prst="rect">
            <a:avLst/>
          </a:prstGeom>
        </p:spPr>
        <p:txBody>
          <a:bodyPr/>
          <a:lstStyle/>
          <a:p>
            <a:pPr marL="0" indent="0">
              <a:buNone/>
            </a:pPr>
            <a:r>
              <a:rPr lang="en-IN" sz="4000" dirty="0">
                <a:solidFill>
                  <a:schemeClr val="bg1"/>
                </a:solidFill>
                <a:latin typeface="Times New Roman" panose="02020603050405020304" pitchFamily="18" charset="0"/>
                <a:cs typeface="Times New Roman" panose="02020603050405020304" pitchFamily="18" charset="0"/>
              </a:rPr>
              <a:t> PERSONAS</a:t>
            </a:r>
          </a:p>
        </p:txBody>
      </p:sp>
      <p:sp>
        <p:nvSpPr>
          <p:cNvPr id="5" name="TextBox 4">
            <a:extLst>
              <a:ext uri="{FF2B5EF4-FFF2-40B4-BE49-F238E27FC236}">
                <a16:creationId xmlns:a16="http://schemas.microsoft.com/office/drawing/2014/main" id="{1F4BEEB2-324D-33FC-2D1F-C1C668B5B92A}"/>
              </a:ext>
            </a:extLst>
          </p:cNvPr>
          <p:cNvSpPr txBox="1"/>
          <p:nvPr/>
        </p:nvSpPr>
        <p:spPr>
          <a:xfrm>
            <a:off x="2286000" y="2458521"/>
            <a:ext cx="4572000" cy="369332"/>
          </a:xfrm>
          <a:prstGeom prst="rect">
            <a:avLst/>
          </a:prstGeom>
          <a:noFill/>
        </p:spPr>
        <p:txBody>
          <a:bodyPr wrap="square">
            <a:spAutoFit/>
          </a:bodyPr>
          <a:lstStyle/>
          <a:p>
            <a:endParaRPr lang="en-IN" dirty="0"/>
          </a:p>
        </p:txBody>
      </p:sp>
      <p:pic>
        <p:nvPicPr>
          <p:cNvPr id="13322" name="Picture 10" descr="3 Ways to Get Promoted in 2018 | Pinnacle">
            <a:extLst>
              <a:ext uri="{FF2B5EF4-FFF2-40B4-BE49-F238E27FC236}">
                <a16:creationId xmlns:a16="http://schemas.microsoft.com/office/drawing/2014/main" id="{72680653-C20B-91CE-042A-E3F173AF5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637" y="1094733"/>
            <a:ext cx="3378726" cy="290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828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E3BAD7C-1982-54BB-47D4-6104C61CDEC8}"/>
              </a:ext>
            </a:extLst>
          </p:cNvPr>
          <p:cNvSpPr txBox="1"/>
          <p:nvPr/>
        </p:nvSpPr>
        <p:spPr>
          <a:xfrm>
            <a:off x="28625" y="222198"/>
            <a:ext cx="1951087"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 PERSONA 1</a:t>
            </a:r>
          </a:p>
        </p:txBody>
      </p:sp>
      <p:pic>
        <p:nvPicPr>
          <p:cNvPr id="2" name="Picture 1" descr="A person holding a tablet&#10;&#10;Description automatically generated with low confidence">
            <a:extLst>
              <a:ext uri="{FF2B5EF4-FFF2-40B4-BE49-F238E27FC236}">
                <a16:creationId xmlns:a16="http://schemas.microsoft.com/office/drawing/2014/main" id="{5C6AE639-B1DB-196D-4D5E-08B6B027B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18" y="1131589"/>
            <a:ext cx="2205534" cy="1656183"/>
          </a:xfrm>
          <a:prstGeom prst="rect">
            <a:avLst/>
          </a:prstGeom>
        </p:spPr>
      </p:pic>
      <p:sp>
        <p:nvSpPr>
          <p:cNvPr id="8" name="TextBox 7">
            <a:extLst>
              <a:ext uri="{FF2B5EF4-FFF2-40B4-BE49-F238E27FC236}">
                <a16:creationId xmlns:a16="http://schemas.microsoft.com/office/drawing/2014/main" id="{2E2E3302-4BAD-6DFC-5A5A-8FAD15D26A7B}"/>
              </a:ext>
            </a:extLst>
          </p:cNvPr>
          <p:cNvSpPr txBox="1"/>
          <p:nvPr/>
        </p:nvSpPr>
        <p:spPr>
          <a:xfrm>
            <a:off x="2555776" y="1204743"/>
            <a:ext cx="5832648" cy="4161139"/>
          </a:xfrm>
          <a:prstGeom prst="rect">
            <a:avLst/>
          </a:prstGeom>
          <a:noFill/>
        </p:spPr>
        <p:txBody>
          <a:bodyPr wrap="square">
            <a:spAutoFit/>
          </a:bodyPr>
          <a:lstStyle/>
          <a:p>
            <a:pPr>
              <a:lnSpc>
                <a:spcPct val="80000"/>
              </a:lnSpc>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About</a:t>
            </a:r>
          </a:p>
          <a:p>
            <a:pPr>
              <a:lnSpc>
                <a:spcPct val="80000"/>
              </a:lnSpc>
            </a:pP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Christiana is a student who is perusing her masters in a public university.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Goals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the process of going to the college she will travel a lot and meet lot of random people who might got affected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covid virus.so ,she want to be careful for which she need</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 protect herself form covid and covid patients she use our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app which was built for covid detection of covid effected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persons nearby distances of  6ft with the help of location and Bluetooth tools .she  gets notification that she was in danger zone that someone near to her is effected by covid in 6ft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distance.so that she can take precautions. Like maintain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proper social distances.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B66E8D1-2486-8DCF-562B-B62C2D6FFF3F}"/>
              </a:ext>
            </a:extLst>
          </p:cNvPr>
          <p:cNvSpPr txBox="1"/>
          <p:nvPr/>
        </p:nvSpPr>
        <p:spPr>
          <a:xfrm>
            <a:off x="28626" y="2696888"/>
            <a:ext cx="2959198" cy="1631216"/>
          </a:xfrm>
          <a:prstGeom prst="rect">
            <a:avLst/>
          </a:prstGeom>
          <a:noFill/>
        </p:spPr>
        <p:txBody>
          <a:bodyPr wrap="square">
            <a:spAutoFit/>
          </a:bodyPr>
          <a:lstStyle/>
          <a:p>
            <a:br>
              <a:rPr lang="en-US" sz="1400" i="1" dirty="0">
                <a:latin typeface="Times New Roman" panose="02020603050405020304" pitchFamily="18" charset="0"/>
                <a:ea typeface="Calibri" panose="020F0502020204030204" pitchFamily="34" charset="0"/>
                <a:cs typeface="Times New Roman" panose="02020603050405020304" pitchFamily="18" charset="0"/>
              </a:rPr>
            </a:br>
            <a:r>
              <a:rPr lang="en-US" sz="1600" i="1" dirty="0">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Profile</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Name: </a:t>
            </a:r>
            <a:r>
              <a:rPr lang="en-US" sz="1400" i="1" dirty="0">
                <a:latin typeface="Times New Roman" panose="02020603050405020304" pitchFamily="18" charset="0"/>
                <a:ea typeface="Calibri" panose="020F0502020204030204" pitchFamily="34" charset="0"/>
                <a:cs typeface="Times New Roman" panose="02020603050405020304" pitchFamily="18" charset="0"/>
              </a:rPr>
              <a:t>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hristiana </a:t>
            </a:r>
            <a:endParaRPr lang="en-IN" sz="1400" i="1" dirty="0">
              <a:latin typeface="Times New Roman" panose="02020603050405020304" pitchFamily="18" charset="0"/>
              <a:ea typeface="Calibri" panose="020F0502020204030204" pitchFamily="34" charset="0"/>
              <a:cs typeface="Times New Roman" panose="02020603050405020304" pitchFamily="18" charset="0"/>
            </a:endParaRP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Age: </a:t>
            </a:r>
            <a:r>
              <a:rPr lang="en-US" sz="1400" i="1" dirty="0">
                <a:latin typeface="Times New Roman" panose="02020603050405020304" pitchFamily="18" charset="0"/>
                <a:ea typeface="Calibri" panose="020F0502020204030204" pitchFamily="34" charset="0"/>
                <a:cs typeface="Times New Roman" panose="02020603050405020304" pitchFamily="18" charset="0"/>
              </a:rPr>
              <a:t>24</a:t>
            </a:r>
          </a:p>
          <a:p>
            <a:r>
              <a:rPr lang="en-US" sz="1400" i="1" dirty="0">
                <a:latin typeface="Times New Roman" panose="02020603050405020304" pitchFamily="18" charset="0"/>
                <a:ea typeface="Calibri" panose="020F0502020204030204" pitchFamily="34" charset="0"/>
                <a:cs typeface="Times New Roman" panose="02020603050405020304" pitchFamily="18" charset="0"/>
              </a:rPr>
              <a:t> Location: New York, NY</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Job: </a:t>
            </a:r>
            <a:r>
              <a:rPr lang="en-US" sz="1400" i="1" dirty="0">
                <a:latin typeface="Times New Roman" panose="02020603050405020304" pitchFamily="18" charset="0"/>
                <a:ea typeface="Calibri" panose="020F0502020204030204" pitchFamily="34" charset="0"/>
                <a:cs typeface="Times New Roman" panose="02020603050405020304" pitchFamily="18" charset="0"/>
              </a:rPr>
              <a:t>S</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tudent </a:t>
            </a:r>
          </a:p>
          <a:p>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Family: Lives with her boyfriend</a:t>
            </a:r>
          </a:p>
        </p:txBody>
      </p:sp>
    </p:spTree>
    <p:extLst>
      <p:ext uri="{BB962C8B-B14F-4D97-AF65-F5344CB8AC3E}">
        <p14:creationId xmlns:p14="http://schemas.microsoft.com/office/powerpoint/2010/main" val="992920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E3BAD7C-1982-54BB-47D4-6104C61CDEC8}"/>
              </a:ext>
            </a:extLst>
          </p:cNvPr>
          <p:cNvSpPr txBox="1"/>
          <p:nvPr/>
        </p:nvSpPr>
        <p:spPr>
          <a:xfrm>
            <a:off x="28625" y="222198"/>
            <a:ext cx="1951087"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 PERSONA 2</a:t>
            </a:r>
          </a:p>
        </p:txBody>
      </p:sp>
      <p:sp>
        <p:nvSpPr>
          <p:cNvPr id="8" name="TextBox 7">
            <a:extLst>
              <a:ext uri="{FF2B5EF4-FFF2-40B4-BE49-F238E27FC236}">
                <a16:creationId xmlns:a16="http://schemas.microsoft.com/office/drawing/2014/main" id="{2E2E3302-4BAD-6DFC-5A5A-8FAD15D26A7B}"/>
              </a:ext>
            </a:extLst>
          </p:cNvPr>
          <p:cNvSpPr txBox="1"/>
          <p:nvPr/>
        </p:nvSpPr>
        <p:spPr>
          <a:xfrm>
            <a:off x="2599158" y="1152520"/>
            <a:ext cx="6408712" cy="3970318"/>
          </a:xfrm>
          <a:prstGeom prst="rect">
            <a:avLst/>
          </a:prstGeom>
          <a:noFill/>
        </p:spPr>
        <p:txBody>
          <a:bodyPr wrap="square">
            <a:spAutoFit/>
          </a:bodyPr>
          <a:lstStyle/>
          <a:p>
            <a:pPr>
              <a:lnSpc>
                <a:spcPct val="80000"/>
              </a:lnSpc>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About</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Maddy is a senior nurse she will makes regular bp and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temperature of the patients.</a:t>
            </a:r>
          </a:p>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Goals</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Maddy, a nurse in a public hospital, is often overwhelmed with multiple patients. It would be immensely useful if she had a </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mobile application that could detect who is within 6ft of her </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location. This would make her job much easier and safer. Both </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scenarios will require Maddy to do a set of certain tasks for the app to perform its intended action. For the scenario, she must create an account, install and activate her mobile application, use the app at work for it to detect where she is within 6ft of her current location. Maddy must store her account information, so the app can detect </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where she is within 6ft of her current location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i="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B66E8D1-2486-8DCF-562B-B62C2D6FFF3F}"/>
              </a:ext>
            </a:extLst>
          </p:cNvPr>
          <p:cNvSpPr txBox="1"/>
          <p:nvPr/>
        </p:nvSpPr>
        <p:spPr>
          <a:xfrm>
            <a:off x="0" y="2787774"/>
            <a:ext cx="2599158" cy="2185214"/>
          </a:xfrm>
          <a:prstGeom prst="rect">
            <a:avLst/>
          </a:prstGeom>
          <a:noFill/>
        </p:spPr>
        <p:txBody>
          <a:bodyPr wrap="square">
            <a:spAutoFit/>
          </a:bodyPr>
          <a:lstStyle/>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Profile</a:t>
            </a:r>
          </a:p>
          <a:p>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Name: Maddy </a:t>
            </a:r>
            <a:endParaRPr lang="en-IN" sz="1600" i="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 Age: 35</a:t>
            </a:r>
            <a:endParaRPr lang="en-US" sz="1600" i="1" dirty="0">
              <a:latin typeface="Times New Roman" panose="02020603050405020304" pitchFamily="18" charset="0"/>
              <a:ea typeface="Calibri" panose="020F0502020204030204" pitchFamily="34" charset="0"/>
              <a:cs typeface="Times New Roman" panose="02020603050405020304" pitchFamily="18" charset="0"/>
            </a:endParaRPr>
          </a:p>
          <a:p>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a:latin typeface="Times New Roman" panose="02020603050405020304" pitchFamily="18" charset="0"/>
                <a:ea typeface="Calibri" panose="020F0502020204030204" pitchFamily="34" charset="0"/>
                <a:cs typeface="Times New Roman" panose="02020603050405020304" pitchFamily="18" charset="0"/>
              </a:rPr>
              <a:t>Location: New Jersey, NJ </a:t>
            </a:r>
          </a:p>
          <a:p>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 Job:</a:t>
            </a:r>
            <a:r>
              <a:rPr lang="en-US" sz="1600" i="1" dirty="0">
                <a:latin typeface="Times New Roman" panose="02020603050405020304" pitchFamily="18" charset="0"/>
                <a:ea typeface="Calibri" panose="020F0502020204030204" pitchFamily="34" charset="0"/>
                <a:cs typeface="Times New Roman" panose="02020603050405020304" pitchFamily="18" charset="0"/>
              </a:rPr>
              <a:t> S</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enior nurse</a:t>
            </a:r>
          </a:p>
          <a:p>
            <a:r>
              <a:rPr lang="en-US" sz="1600" i="1" dirty="0">
                <a:latin typeface="Times New Roman" panose="02020603050405020304" pitchFamily="18" charset="0"/>
                <a:ea typeface="Calibri" panose="020F0502020204030204" pitchFamily="34" charset="0"/>
                <a:cs typeface="Times New Roman" panose="02020603050405020304" pitchFamily="18" charset="0"/>
              </a:rPr>
              <a:t>Salary: $74000/year</a:t>
            </a:r>
          </a:p>
          <a:p>
            <a:r>
              <a:rPr lang="en-US" sz="1600" i="1" dirty="0">
                <a:latin typeface="Times New Roman" panose="02020603050405020304" pitchFamily="18" charset="0"/>
                <a:ea typeface="Calibri" panose="020F0502020204030204" pitchFamily="34" charset="0"/>
                <a:cs typeface="Times New Roman" panose="02020603050405020304" pitchFamily="18" charset="0"/>
              </a:rPr>
              <a:t>F</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i="1" dirty="0">
                <a:latin typeface="Times New Roman" panose="02020603050405020304" pitchFamily="18" charset="0"/>
                <a:ea typeface="Calibri" panose="020F0502020204030204" pitchFamily="34" charset="0"/>
                <a:cs typeface="Times New Roman" panose="02020603050405020304" pitchFamily="18" charset="0"/>
              </a:rPr>
              <a:t>mily:</a:t>
            </a:r>
            <a:r>
              <a:rPr lang="en-IN" sz="1600" i="1" dirty="0">
                <a:latin typeface="Times New Roman" panose="02020603050405020304" pitchFamily="18" charset="0"/>
                <a:ea typeface="Calibri" panose="020F0502020204030204" pitchFamily="34" charset="0"/>
                <a:cs typeface="Times New Roman" panose="02020603050405020304" pitchFamily="18" charset="0"/>
              </a:rPr>
              <a:t> Husband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A person wearing a stethoscope around her neck&#10;&#10;Description automatically generated">
            <a:extLst>
              <a:ext uri="{FF2B5EF4-FFF2-40B4-BE49-F238E27FC236}">
                <a16:creationId xmlns:a16="http://schemas.microsoft.com/office/drawing/2014/main" id="{0FC9D09D-9A56-3BEB-2A80-6DAF99237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18" y="1152520"/>
            <a:ext cx="2349550" cy="1635254"/>
          </a:xfrm>
          <a:prstGeom prst="rect">
            <a:avLst/>
          </a:prstGeom>
        </p:spPr>
      </p:pic>
    </p:spTree>
    <p:extLst>
      <p:ext uri="{BB962C8B-B14F-4D97-AF65-F5344CB8AC3E}">
        <p14:creationId xmlns:p14="http://schemas.microsoft.com/office/powerpoint/2010/main" val="3807544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E3BAD7C-1982-54BB-47D4-6104C61CDEC8}"/>
              </a:ext>
            </a:extLst>
          </p:cNvPr>
          <p:cNvSpPr txBox="1"/>
          <p:nvPr/>
        </p:nvSpPr>
        <p:spPr>
          <a:xfrm>
            <a:off x="28625" y="222198"/>
            <a:ext cx="1951087"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 PERSONA 3</a:t>
            </a:r>
          </a:p>
        </p:txBody>
      </p:sp>
      <p:sp>
        <p:nvSpPr>
          <p:cNvPr id="8" name="TextBox 7">
            <a:extLst>
              <a:ext uri="{FF2B5EF4-FFF2-40B4-BE49-F238E27FC236}">
                <a16:creationId xmlns:a16="http://schemas.microsoft.com/office/drawing/2014/main" id="{2E2E3302-4BAD-6DFC-5A5A-8FAD15D26A7B}"/>
              </a:ext>
            </a:extLst>
          </p:cNvPr>
          <p:cNvSpPr txBox="1"/>
          <p:nvPr/>
        </p:nvSpPr>
        <p:spPr>
          <a:xfrm>
            <a:off x="2555776" y="1152520"/>
            <a:ext cx="5832648" cy="3804118"/>
          </a:xfrm>
          <a:prstGeom prst="rect">
            <a:avLst/>
          </a:prstGeom>
          <a:noFill/>
        </p:spPr>
        <p:txBody>
          <a:bodyPr wrap="square">
            <a:spAutoFit/>
          </a:bodyPr>
          <a:lstStyle/>
          <a:p>
            <a:pPr>
              <a:lnSpc>
                <a:spcPct val="80000"/>
              </a:lnSpc>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About</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Sourabh was a chief security officer at a shopping complex who checks every customer at the entrances of the mall.</a:t>
            </a:r>
          </a:p>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Goals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Sourabh goal is to check each and everything of every single customer whether they are healthy or got effected by </a:t>
            </a:r>
          </a:p>
          <a:p>
            <a:r>
              <a:rPr lang="en-US" dirty="0">
                <a:latin typeface="Times New Roman" panose="02020603050405020304" pitchFamily="18" charset="0"/>
                <a:ea typeface="Calibri" panose="020F0502020204030204" pitchFamily="34" charset="0"/>
                <a:cs typeface="Times New Roman" panose="02020603050405020304" pitchFamily="18" charset="0"/>
              </a:rPr>
              <a:t>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 covid. Through our app he gets the notification when any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persons effected by the covid is near to him in 6 ft distances.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 then he stops them and take the measures to get them the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prescribed quarantine so that the other people in the mall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doesn’t get effected.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B66E8D1-2486-8DCF-562B-B62C2D6FFF3F}"/>
              </a:ext>
            </a:extLst>
          </p:cNvPr>
          <p:cNvSpPr txBox="1"/>
          <p:nvPr/>
        </p:nvSpPr>
        <p:spPr>
          <a:xfrm>
            <a:off x="28625" y="2715766"/>
            <a:ext cx="3247230" cy="1846659"/>
          </a:xfrm>
          <a:prstGeom prst="rect">
            <a:avLst/>
          </a:prstGeom>
          <a:noFill/>
        </p:spPr>
        <p:txBody>
          <a:bodyPr wrap="square">
            <a:spAutoFit/>
          </a:bodyPr>
          <a:lstStyle/>
          <a:p>
            <a:r>
              <a:rPr lang="en-US" sz="1400" i="1" dirty="0">
                <a:latin typeface="Times New Roman" panose="02020603050405020304" pitchFamily="18" charset="0"/>
                <a:ea typeface="Calibri" panose="020F0502020204030204" pitchFamily="34" charset="0"/>
                <a:cs typeface="Times New Roman" panose="02020603050405020304" pitchFamily="18" charset="0"/>
              </a:rPr>
              <a:t> </a:t>
            </a:r>
          </a:p>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Profile</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Name: Sourabh</a:t>
            </a:r>
            <a:endParaRPr lang="en-IN" sz="1400" i="1" dirty="0">
              <a:latin typeface="Times New Roman" panose="02020603050405020304" pitchFamily="18" charset="0"/>
              <a:ea typeface="Calibri" panose="020F0502020204030204" pitchFamily="34" charset="0"/>
              <a:cs typeface="Times New Roman" panose="02020603050405020304" pitchFamily="18" charset="0"/>
            </a:endParaRP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Age: 44</a:t>
            </a:r>
          </a:p>
          <a:p>
            <a:r>
              <a:rPr lang="en-US" sz="1400" i="1" dirty="0">
                <a:latin typeface="Times New Roman" panose="02020603050405020304" pitchFamily="18" charset="0"/>
                <a:ea typeface="Calibri" panose="020F0502020204030204" pitchFamily="34" charset="0"/>
                <a:cs typeface="Times New Roman" panose="02020603050405020304" pitchFamily="18" charset="0"/>
              </a:rPr>
              <a:t> Location: Alabama, Ga </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Job: Chief Security  Officer  </a:t>
            </a:r>
          </a:p>
          <a:p>
            <a:r>
              <a:rPr lang="en-US" sz="1400" i="1" dirty="0">
                <a:latin typeface="Times New Roman" panose="02020603050405020304" pitchFamily="18" charset="0"/>
                <a:ea typeface="Calibri" panose="020F0502020204030204" pitchFamily="34" charset="0"/>
                <a:cs typeface="Times New Roman" panose="02020603050405020304" pitchFamily="18" charset="0"/>
              </a:rPr>
              <a:t>Salary: $112000/year</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Family:</a:t>
            </a:r>
            <a:r>
              <a:rPr lang="en-US" sz="1400" i="1" dirty="0">
                <a:latin typeface="Times New Roman" panose="02020603050405020304" pitchFamily="18" charset="0"/>
                <a:ea typeface="Calibri" panose="020F0502020204030204" pitchFamily="34" charset="0"/>
                <a:cs typeface="Times New Roman" panose="02020603050405020304" pitchFamily="18" charset="0"/>
              </a:rPr>
              <a:t> Two children and wife</a:t>
            </a:r>
            <a:endParaRPr lang="en-IN" sz="14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1289680-21B8-A566-5B4F-4DB2B234A8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134" y="1152520"/>
            <a:ext cx="2212617" cy="1707262"/>
          </a:xfrm>
          <a:prstGeom prst="rect">
            <a:avLst/>
          </a:prstGeom>
        </p:spPr>
      </p:pic>
    </p:spTree>
    <p:extLst>
      <p:ext uri="{BB962C8B-B14F-4D97-AF65-F5344CB8AC3E}">
        <p14:creationId xmlns:p14="http://schemas.microsoft.com/office/powerpoint/2010/main" val="1635419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A12BAF-59B6-9DD6-F685-617BBD304375}"/>
              </a:ext>
            </a:extLst>
          </p:cNvPr>
          <p:cNvSpPr>
            <a:spLocks noGrp="1"/>
          </p:cNvSpPr>
          <p:nvPr>
            <p:ph type="body" sz="quarter" idx="10"/>
          </p:nvPr>
        </p:nvSpPr>
        <p:spPr>
          <a:xfrm>
            <a:off x="0" y="227524"/>
            <a:ext cx="5580112" cy="328002"/>
          </a:xfrm>
        </p:spPr>
        <p:txBody>
          <a:bodyPr/>
          <a:lstStyle/>
          <a:p>
            <a:pPr algn="l"/>
            <a:r>
              <a:rPr lang="en-IN" sz="2400" b="1" i="0" dirty="0">
                <a:solidFill>
                  <a:srgbClr val="202124"/>
                </a:solidFill>
                <a:effectLst/>
                <a:latin typeface="Times New Roman" panose="02020603050405020304" pitchFamily="18" charset="0"/>
                <a:cs typeface="Times New Roman" panose="02020603050405020304" pitchFamily="18" charset="0"/>
              </a:rPr>
              <a:t>MINIMAL VIABLE PRODUCT (MVP)</a:t>
            </a:r>
            <a:br>
              <a:rPr lang="en-IN" sz="2400" b="1" i="0" dirty="0">
                <a:solidFill>
                  <a:srgbClr val="202124"/>
                </a:solidFill>
                <a:effectLst/>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7A8094E-1B27-5DAA-807F-323806F4EBD6}"/>
              </a:ext>
            </a:extLst>
          </p:cNvPr>
          <p:cNvPicPr>
            <a:picLocks noChangeAspect="1"/>
          </p:cNvPicPr>
          <p:nvPr/>
        </p:nvPicPr>
        <p:blipFill>
          <a:blip r:embed="rId2"/>
          <a:stretch>
            <a:fillRect/>
          </a:stretch>
        </p:blipFill>
        <p:spPr>
          <a:xfrm>
            <a:off x="0" y="706711"/>
            <a:ext cx="9144000" cy="4209265"/>
          </a:xfrm>
          <a:prstGeom prst="rect">
            <a:avLst/>
          </a:prstGeom>
        </p:spPr>
      </p:pic>
    </p:spTree>
    <p:extLst>
      <p:ext uri="{BB962C8B-B14F-4D97-AF65-F5344CB8AC3E}">
        <p14:creationId xmlns:p14="http://schemas.microsoft.com/office/powerpoint/2010/main" val="265346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A85572-6619-3DE3-B6C7-E4844785166F}"/>
              </a:ext>
            </a:extLst>
          </p:cNvPr>
          <p:cNvSpPr>
            <a:spLocks noGrp="1"/>
          </p:cNvSpPr>
          <p:nvPr>
            <p:ph type="body" sz="quarter" idx="11"/>
          </p:nvPr>
        </p:nvSpPr>
        <p:spPr>
          <a:xfrm>
            <a:off x="0" y="699542"/>
            <a:ext cx="5580112" cy="432048"/>
          </a:xfrm>
        </p:spPr>
        <p:txBody>
          <a:bodyPr/>
          <a:lstStyle/>
          <a:p>
            <a:r>
              <a:rPr lang="en-IN" sz="2400" b="1" i="0" dirty="0">
                <a:solidFill>
                  <a:srgbClr val="202124"/>
                </a:solidFill>
                <a:effectLst/>
                <a:latin typeface="Times New Roman" panose="02020603050405020304" pitchFamily="18" charset="0"/>
                <a:cs typeface="Times New Roman" panose="02020603050405020304" pitchFamily="18" charset="0"/>
              </a:rPr>
              <a:t>MINIMAL VIABLE PRODUCT (MVP)</a:t>
            </a:r>
            <a:br>
              <a:rPr lang="en-IN" sz="2400" b="1" i="0" dirty="0">
                <a:solidFill>
                  <a:srgbClr val="202124"/>
                </a:solidFill>
                <a:effectLst/>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a:p>
            <a:endParaRPr lang="en-IN" sz="2400" dirty="0"/>
          </a:p>
        </p:txBody>
      </p:sp>
      <p:sp>
        <p:nvSpPr>
          <p:cNvPr id="4" name="Text Placeholder 1">
            <a:extLst>
              <a:ext uri="{FF2B5EF4-FFF2-40B4-BE49-F238E27FC236}">
                <a16:creationId xmlns:a16="http://schemas.microsoft.com/office/drawing/2014/main" id="{80A2452C-8B0E-1F59-CF68-0830C421BF11}"/>
              </a:ext>
            </a:extLst>
          </p:cNvPr>
          <p:cNvSpPr txBox="1">
            <a:spLocks/>
          </p:cNvSpPr>
          <p:nvPr/>
        </p:nvSpPr>
        <p:spPr>
          <a:xfrm>
            <a:off x="-828600" y="2028577"/>
            <a:ext cx="9144000" cy="576064"/>
          </a:xfrm>
          <a:prstGeom prst="rect">
            <a:avLst/>
          </a:prstGeom>
        </p:spPr>
        <p:txBody>
          <a:bodyPr anchor="ctr"/>
          <a:lstStyle>
            <a:lvl1pPr marL="0" indent="0" algn="ctr" defTabSz="914377"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IN" dirty="0"/>
          </a:p>
        </p:txBody>
      </p:sp>
      <p:sp>
        <p:nvSpPr>
          <p:cNvPr id="9" name="Text Placeholder 2">
            <a:extLst>
              <a:ext uri="{FF2B5EF4-FFF2-40B4-BE49-F238E27FC236}">
                <a16:creationId xmlns:a16="http://schemas.microsoft.com/office/drawing/2014/main" id="{B280FCFC-6C39-98E2-318C-1C61D1F37A8D}"/>
              </a:ext>
            </a:extLst>
          </p:cNvPr>
          <p:cNvSpPr txBox="1">
            <a:spLocks/>
          </p:cNvSpPr>
          <p:nvPr/>
        </p:nvSpPr>
        <p:spPr>
          <a:xfrm>
            <a:off x="1403648" y="2715766"/>
            <a:ext cx="6408712" cy="1152128"/>
          </a:xfrm>
          <a:prstGeom prst="rect">
            <a:avLst/>
          </a:prstGeom>
        </p:spPr>
        <p:txBody>
          <a:bodyPr anchor="ctr"/>
          <a:lstStyle>
            <a:lvl1pPr marL="0" indent="0" algn="ctr" defTabSz="914377"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The Following are the Features we are covering in our MVP</a:t>
            </a:r>
          </a:p>
          <a:p>
            <a:pPr marL="285750" indent="-285750" algn="l">
              <a:lnSpc>
                <a:spcPct val="107000"/>
              </a:lnSpc>
              <a:spcAft>
                <a:spcPts val="800"/>
              </a:spcAft>
              <a:buFont typeface="Wingdings" panose="05000000000000000000" pitchFamily="2" charset="2"/>
              <a:buChar char="Ø"/>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Login Page</a:t>
            </a:r>
          </a:p>
          <a:p>
            <a:pPr marL="285750" indent="-285750" algn="l">
              <a:lnSpc>
                <a:spcPct val="107000"/>
              </a:lnSpc>
              <a:spcAft>
                <a:spcPts val="800"/>
              </a:spcAft>
              <a:buFont typeface="Wingdings" panose="05000000000000000000" pitchFamily="2" charset="2"/>
              <a:buChar char="Ø"/>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Registration Page</a:t>
            </a:r>
          </a:p>
          <a:p>
            <a:pPr marL="285750" indent="-285750" algn="l">
              <a:lnSpc>
                <a:spcPct val="107000"/>
              </a:lnSpc>
              <a:spcAft>
                <a:spcPts val="800"/>
              </a:spcAft>
              <a:buFont typeface="Wingdings" panose="05000000000000000000" pitchFamily="2" charset="2"/>
              <a:buChar char="Ø"/>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Home Page</a:t>
            </a:r>
          </a:p>
          <a:p>
            <a:pPr marL="285750" indent="-285750" algn="l">
              <a:lnSpc>
                <a:spcPct val="107000"/>
              </a:lnSpc>
              <a:spcAft>
                <a:spcPts val="800"/>
              </a:spcAft>
              <a:buFont typeface="Wingdings" panose="05000000000000000000" pitchFamily="2" charset="2"/>
              <a:buChar char="Ø"/>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Play and Pause buttons to start the Scanning of surrounding areas</a:t>
            </a:r>
          </a:p>
          <a:p>
            <a:pPr marL="285750" indent="-285750" algn="l">
              <a:lnSpc>
                <a:spcPct val="107000"/>
              </a:lnSpc>
              <a:spcAft>
                <a:spcPts val="800"/>
              </a:spcAft>
              <a:buFont typeface="Wingdings" panose="05000000000000000000" pitchFamily="2" charset="2"/>
              <a:buChar char="Ø"/>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Alerts to the users</a:t>
            </a:r>
          </a:p>
          <a:p>
            <a:pPr marL="285750" indent="-285750" algn="l">
              <a:lnSpc>
                <a:spcPct val="107000"/>
              </a:lnSpc>
              <a:spcAft>
                <a:spcPts val="800"/>
              </a:spcAft>
              <a:buFont typeface="Wingdings" panose="05000000000000000000" pitchFamily="2" charset="2"/>
              <a:buChar char="Ø"/>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Users previous Covid19 history</a:t>
            </a:r>
          </a:p>
          <a:p>
            <a:pPr algn="l"/>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195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C0B707-135A-F45F-251F-C33F5277DD27}"/>
              </a:ext>
            </a:extLst>
          </p:cNvPr>
          <p:cNvSpPr txBox="1"/>
          <p:nvPr/>
        </p:nvSpPr>
        <p:spPr>
          <a:xfrm>
            <a:off x="82784" y="112688"/>
            <a:ext cx="4575572" cy="1015663"/>
          </a:xfrm>
          <a:prstGeom prst="rect">
            <a:avLst/>
          </a:prstGeom>
          <a:noFill/>
        </p:spPr>
        <p:txBody>
          <a:bodyPr wrap="square">
            <a:spAutoFit/>
          </a:bodyPr>
          <a:lstStyle/>
          <a:p>
            <a:r>
              <a:rPr lang="en-IN" sz="2400" b="1" dirty="0">
                <a:solidFill>
                  <a:srgbClr val="202124"/>
                </a:solidFill>
                <a:latin typeface="Times New Roman" panose="02020603050405020304" pitchFamily="18" charset="0"/>
                <a:cs typeface="Times New Roman" panose="02020603050405020304" pitchFamily="18" charset="0"/>
              </a:rPr>
              <a:t>TECHNOLOGIES </a:t>
            </a:r>
            <a:br>
              <a:rPr lang="en-IN" sz="1800" b="1" i="0" dirty="0">
                <a:solidFill>
                  <a:srgbClr val="202124"/>
                </a:solidFill>
                <a:effectLst/>
                <a:latin typeface="Times New Roman" panose="02020603050405020304" pitchFamily="18" charset="0"/>
                <a:cs typeface="Times New Roman" panose="02020603050405020304" pitchFamily="18" charset="0"/>
              </a:rPr>
            </a:br>
            <a:endParaRPr lang="en-IN" sz="1800" b="1" dirty="0">
              <a:latin typeface="Times New Roman" panose="02020603050405020304" pitchFamily="18" charset="0"/>
              <a:cs typeface="Times New Roman" panose="02020603050405020304" pitchFamily="18" charset="0"/>
            </a:endParaRPr>
          </a:p>
          <a:p>
            <a:endParaRPr lang="en-IN" sz="1800" dirty="0"/>
          </a:p>
        </p:txBody>
      </p:sp>
      <p:pic>
        <p:nvPicPr>
          <p:cNvPr id="5" name="Picture 4">
            <a:extLst>
              <a:ext uri="{FF2B5EF4-FFF2-40B4-BE49-F238E27FC236}">
                <a16:creationId xmlns:a16="http://schemas.microsoft.com/office/drawing/2014/main" id="{512F3F1A-8041-E7BA-6D2C-275608E3F0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0102" y="893925"/>
            <a:ext cx="1907704" cy="1596729"/>
          </a:xfrm>
          <a:prstGeom prst="rect">
            <a:avLst/>
          </a:prstGeom>
        </p:spPr>
      </p:pic>
      <p:pic>
        <p:nvPicPr>
          <p:cNvPr id="7" name="Picture 6">
            <a:extLst>
              <a:ext uri="{FF2B5EF4-FFF2-40B4-BE49-F238E27FC236}">
                <a16:creationId xmlns:a16="http://schemas.microsoft.com/office/drawing/2014/main" id="{22DC6611-98D6-2412-C34F-6807E37C7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14" y="906672"/>
            <a:ext cx="1892906" cy="1487912"/>
          </a:xfrm>
          <a:prstGeom prst="rect">
            <a:avLst/>
          </a:prstGeom>
        </p:spPr>
      </p:pic>
      <p:pic>
        <p:nvPicPr>
          <p:cNvPr id="13" name="Picture 12">
            <a:extLst>
              <a:ext uri="{FF2B5EF4-FFF2-40B4-BE49-F238E27FC236}">
                <a16:creationId xmlns:a16="http://schemas.microsoft.com/office/drawing/2014/main" id="{2A8F77C9-D0B9-7B92-B410-067CA0EC41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84" y="3003798"/>
            <a:ext cx="1536888" cy="1641724"/>
          </a:xfrm>
          <a:prstGeom prst="rect">
            <a:avLst/>
          </a:prstGeom>
        </p:spPr>
      </p:pic>
      <p:pic>
        <p:nvPicPr>
          <p:cNvPr id="1028" name="Picture 4" descr="Getting Started with Firebase Firestore | by Jason Byrne | FloSports  Engineering">
            <a:extLst>
              <a:ext uri="{FF2B5EF4-FFF2-40B4-BE49-F238E27FC236}">
                <a16:creationId xmlns:a16="http://schemas.microsoft.com/office/drawing/2014/main" id="{F04FEEE8-F8C6-8962-2BA9-34F28C991F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8882" y="987574"/>
            <a:ext cx="1907704" cy="15030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1EEAC-12A5-B6AF-D373-478FB2DAD8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0921" y="3003799"/>
            <a:ext cx="1869652" cy="1641724"/>
          </a:xfrm>
          <a:prstGeom prst="rect">
            <a:avLst/>
          </a:prstGeom>
        </p:spPr>
      </p:pic>
      <p:pic>
        <p:nvPicPr>
          <p:cNvPr id="16" name="Picture 2" descr="How to set up the perfect Jira Notification Scheme [ the 2020 Guide ]">
            <a:extLst>
              <a:ext uri="{FF2B5EF4-FFF2-40B4-BE49-F238E27FC236}">
                <a16:creationId xmlns:a16="http://schemas.microsoft.com/office/drawing/2014/main" id="{5784D4A5-E026-05B3-93D7-B702423F13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1822" y="3003798"/>
            <a:ext cx="1824314" cy="16417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ndroid Studio 4.0 – the Most Exciting Updates Explained">
            <a:extLst>
              <a:ext uri="{FF2B5EF4-FFF2-40B4-BE49-F238E27FC236}">
                <a16:creationId xmlns:a16="http://schemas.microsoft.com/office/drawing/2014/main" id="{DE863F05-7279-938C-4634-151BF60300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7589" y="911497"/>
            <a:ext cx="2343877" cy="150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69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F066F4-5EDF-A180-E400-D59F4558798C}"/>
              </a:ext>
            </a:extLst>
          </p:cNvPr>
          <p:cNvSpPr>
            <a:spLocks noGrp="1"/>
          </p:cNvSpPr>
          <p:nvPr>
            <p:ph type="body" sz="quarter" idx="10"/>
          </p:nvPr>
        </p:nvSpPr>
        <p:spPr>
          <a:xfrm>
            <a:off x="0" y="123478"/>
            <a:ext cx="4355976" cy="576064"/>
          </a:xfrm>
        </p:spPr>
        <p:txBody>
          <a:bodyPr/>
          <a:lstStyle/>
          <a:p>
            <a:r>
              <a:rPr lang="en-US" sz="2400" b="1" dirty="0">
                <a:latin typeface="Times New Roman" panose="02020603050405020304" pitchFamily="18" charset="0"/>
                <a:cs typeface="Times New Roman" panose="02020603050405020304" pitchFamily="18" charset="0"/>
              </a:rPr>
              <a:t>ARCHITECTURE DIAGRAM</a:t>
            </a:r>
            <a:endParaRPr lang="en-IN" sz="2400" b="1" dirty="0">
              <a:latin typeface="Times New Roman" panose="02020603050405020304" pitchFamily="18" charset="0"/>
              <a:cs typeface="Times New Roman" panose="02020603050405020304" pitchFamily="18" charset="0"/>
            </a:endParaRPr>
          </a:p>
        </p:txBody>
      </p:sp>
      <p:sp>
        <p:nvSpPr>
          <p:cNvPr id="2" name="AutoShape 4" descr="Προβολή ανακοίνωσης | Εθνικόν και Καποδιστριακόν Πανεπιστήμιον Αθηνών">
            <a:extLst>
              <a:ext uri="{FF2B5EF4-FFF2-40B4-BE49-F238E27FC236}">
                <a16:creationId xmlns:a16="http://schemas.microsoft.com/office/drawing/2014/main" id="{2CAD2148-E742-0057-EDB4-20D2EF054C3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8" name="Picture 6" descr="Προβολή ανακοίνωσης | Εθνικόν και Καποδιστριακόν Πανεπιστήμιον Αθηνών">
            <a:extLst>
              <a:ext uri="{FF2B5EF4-FFF2-40B4-BE49-F238E27FC236}">
                <a16:creationId xmlns:a16="http://schemas.microsoft.com/office/drawing/2014/main" id="{8360705C-04FC-DE3F-647E-35FEB92A5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9581"/>
            <a:ext cx="9144000" cy="408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359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F066F4-5EDF-A180-E400-D59F4558798C}"/>
              </a:ext>
            </a:extLst>
          </p:cNvPr>
          <p:cNvSpPr>
            <a:spLocks noGrp="1"/>
          </p:cNvSpPr>
          <p:nvPr>
            <p:ph type="body" sz="quarter" idx="10"/>
          </p:nvPr>
        </p:nvSpPr>
        <p:spPr>
          <a:xfrm>
            <a:off x="0" y="123478"/>
            <a:ext cx="6732240" cy="576064"/>
          </a:xfrm>
        </p:spPr>
        <p:txBody>
          <a:bodyPr/>
          <a:lstStyle/>
          <a:p>
            <a:r>
              <a:rPr lang="en-US" sz="2400" b="1" dirty="0">
                <a:latin typeface="Times New Roman" panose="02020603050405020304" pitchFamily="18" charset="0"/>
                <a:cs typeface="Times New Roman" panose="02020603050405020304" pitchFamily="18" charset="0"/>
              </a:rPr>
              <a:t>CONCEPTUAL ARCHITECTURE DIAGRAM</a:t>
            </a:r>
            <a:endParaRPr lang="en-IN" sz="24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0E6E870-50D2-FD65-9E58-28F056E09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9582"/>
            <a:ext cx="9144000" cy="4083918"/>
          </a:xfrm>
          <a:prstGeom prst="rect">
            <a:avLst/>
          </a:prstGeom>
        </p:spPr>
      </p:pic>
    </p:spTree>
    <p:extLst>
      <p:ext uri="{BB962C8B-B14F-4D97-AF65-F5344CB8AC3E}">
        <p14:creationId xmlns:p14="http://schemas.microsoft.com/office/powerpoint/2010/main" val="2200024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F066F4-5EDF-A180-E400-D59F4558798C}"/>
              </a:ext>
            </a:extLst>
          </p:cNvPr>
          <p:cNvSpPr>
            <a:spLocks noGrp="1"/>
          </p:cNvSpPr>
          <p:nvPr>
            <p:ph type="body" sz="quarter" idx="10"/>
          </p:nvPr>
        </p:nvSpPr>
        <p:spPr>
          <a:xfrm>
            <a:off x="0" y="123478"/>
            <a:ext cx="6300192" cy="576064"/>
          </a:xfrm>
        </p:spPr>
        <p:txBody>
          <a:bodyPr/>
          <a:lstStyle/>
          <a:p>
            <a:r>
              <a:rPr lang="en-US" sz="2400" b="1" dirty="0">
                <a:latin typeface="Times New Roman" panose="02020603050405020304" pitchFamily="18" charset="0"/>
                <a:cs typeface="Times New Roman" panose="02020603050405020304" pitchFamily="18" charset="0"/>
              </a:rPr>
              <a:t>SEQUENCE ARCHITECTURE DIAGRAM</a:t>
            </a:r>
            <a:endParaRPr lang="en-IN" sz="24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75E6641-C2E3-236F-48B5-3FA7CB297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9582"/>
            <a:ext cx="9144000" cy="4182929"/>
          </a:xfrm>
          <a:prstGeom prst="rect">
            <a:avLst/>
          </a:prstGeom>
        </p:spPr>
      </p:pic>
    </p:spTree>
    <p:extLst>
      <p:ext uri="{BB962C8B-B14F-4D97-AF65-F5344CB8AC3E}">
        <p14:creationId xmlns:p14="http://schemas.microsoft.com/office/powerpoint/2010/main" val="271021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B1F835-409D-9D29-1A4C-F9E7F2114C63}"/>
              </a:ext>
            </a:extLst>
          </p:cNvPr>
          <p:cNvSpPr txBox="1"/>
          <p:nvPr/>
        </p:nvSpPr>
        <p:spPr bwMode="auto">
          <a:xfrm>
            <a:off x="3635896" y="1322934"/>
            <a:ext cx="4752528" cy="1938992"/>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sz="2400" b="1" spc="-80" dirty="0">
                <a:solidFill>
                  <a:srgbClr val="121212"/>
                </a:solidFill>
                <a:latin typeface="Times New Roman" panose="02020603050405020304" pitchFamily="18" charset="0"/>
                <a:cs typeface="Times New Roman" panose="02020603050405020304" pitchFamily="18" charset="0"/>
              </a:rPr>
              <a:t>Computer</a:t>
            </a:r>
            <a:r>
              <a:rPr lang="en-US" sz="2400" b="1" spc="-250" dirty="0">
                <a:solidFill>
                  <a:srgbClr val="121212"/>
                </a:solidFill>
                <a:latin typeface="Times New Roman" panose="02020603050405020304" pitchFamily="18" charset="0"/>
                <a:cs typeface="Times New Roman" panose="02020603050405020304" pitchFamily="18" charset="0"/>
              </a:rPr>
              <a:t> </a:t>
            </a:r>
            <a:r>
              <a:rPr lang="en-US" sz="2400" b="1" spc="-85" dirty="0">
                <a:solidFill>
                  <a:srgbClr val="121212"/>
                </a:solidFill>
                <a:latin typeface="Times New Roman" panose="02020603050405020304" pitchFamily="18" charset="0"/>
                <a:cs typeface="Times New Roman" panose="02020603050405020304" pitchFamily="18" charset="0"/>
              </a:rPr>
              <a:t>Science</a:t>
            </a:r>
            <a:r>
              <a:rPr lang="en-US" sz="2400" b="1" spc="-245" dirty="0">
                <a:solidFill>
                  <a:srgbClr val="121212"/>
                </a:solidFill>
                <a:latin typeface="Times New Roman" panose="02020603050405020304" pitchFamily="18" charset="0"/>
                <a:cs typeface="Times New Roman" panose="02020603050405020304" pitchFamily="18" charset="0"/>
              </a:rPr>
              <a:t> </a:t>
            </a:r>
            <a:r>
              <a:rPr lang="en-US" sz="2400" b="1" spc="-114" dirty="0">
                <a:solidFill>
                  <a:srgbClr val="121212"/>
                </a:solidFill>
                <a:latin typeface="Times New Roman" panose="02020603050405020304" pitchFamily="18" charset="0"/>
                <a:cs typeface="Times New Roman" panose="02020603050405020304" pitchFamily="18" charset="0"/>
              </a:rPr>
              <a:t>Project</a:t>
            </a:r>
            <a:r>
              <a:rPr lang="en-US" sz="2400" b="1" spc="-245" dirty="0">
                <a:solidFill>
                  <a:srgbClr val="121212"/>
                </a:solidFill>
                <a:latin typeface="Times New Roman" panose="02020603050405020304" pitchFamily="18" charset="0"/>
                <a:cs typeface="Times New Roman" panose="02020603050405020304" pitchFamily="18" charset="0"/>
              </a:rPr>
              <a:t> </a:t>
            </a:r>
            <a:r>
              <a:rPr lang="en-US" sz="2400" b="1" spc="-935" dirty="0">
                <a:solidFill>
                  <a:srgbClr val="121212"/>
                </a:solidFill>
                <a:latin typeface="Times New Roman" panose="02020603050405020304" pitchFamily="18" charset="0"/>
                <a:cs typeface="Times New Roman" panose="02020603050405020304" pitchFamily="18" charset="0"/>
              </a:rPr>
              <a:t>I</a:t>
            </a:r>
            <a:endParaRPr lang="en-US" sz="2400" b="1" dirty="0">
              <a:latin typeface="Times New Roman" panose="02020603050405020304" pitchFamily="18" charset="0"/>
              <a:cs typeface="Times New Roman" panose="02020603050405020304" pitchFamily="18" charset="0"/>
            </a:endParaRPr>
          </a:p>
          <a:p>
            <a:pPr>
              <a:defRPr/>
            </a:pPr>
            <a:r>
              <a:rPr lang="en-US" altLang="ko-KR" sz="2400" b="1" dirty="0">
                <a:latin typeface="Times New Roman" panose="02020603050405020304" pitchFamily="18" charset="0"/>
                <a:cs typeface="Times New Roman" panose="02020603050405020304" pitchFamily="18" charset="0"/>
              </a:rPr>
              <a:t>            CS 691</a:t>
            </a:r>
          </a:p>
          <a:p>
            <a:pPr>
              <a:defRPr/>
            </a:pPr>
            <a:r>
              <a:rPr lang="en-US" altLang="ko-KR" sz="2400" b="1" dirty="0">
                <a:latin typeface="Times New Roman" panose="02020603050405020304" pitchFamily="18" charset="0"/>
                <a:cs typeface="Times New Roman" panose="02020603050405020304" pitchFamily="18" charset="0"/>
              </a:rPr>
              <a:t>Team Name: Technocrats</a:t>
            </a:r>
          </a:p>
          <a:p>
            <a:pPr>
              <a:defRPr/>
            </a:pPr>
            <a:r>
              <a:rPr lang="en-US" altLang="ko-KR" sz="2400" b="1" dirty="0">
                <a:latin typeface="Times New Roman" panose="02020603050405020304" pitchFamily="18" charset="0"/>
                <a:cs typeface="Times New Roman" panose="02020603050405020304" pitchFamily="18" charset="0"/>
              </a:rPr>
              <a:t>            Team 1</a:t>
            </a:r>
          </a:p>
          <a:p>
            <a:pPr>
              <a:defRPr/>
            </a:pPr>
            <a:r>
              <a:rPr lang="en-US" altLang="ko-KR" sz="2400" b="1" dirty="0">
                <a:latin typeface="Times New Roman" panose="02020603050405020304" pitchFamily="18" charset="0"/>
                <a:cs typeface="Times New Roman" panose="02020603050405020304" pitchFamily="18" charset="0"/>
              </a:rPr>
              <a:t>Professor: Henry Wong</a:t>
            </a:r>
          </a:p>
        </p:txBody>
      </p:sp>
    </p:spTree>
    <p:extLst>
      <p:ext uri="{BB962C8B-B14F-4D97-AF65-F5344CB8AC3E}">
        <p14:creationId xmlns:p14="http://schemas.microsoft.com/office/powerpoint/2010/main" val="1570879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F066F4-5EDF-A180-E400-D59F4558798C}"/>
              </a:ext>
            </a:extLst>
          </p:cNvPr>
          <p:cNvSpPr>
            <a:spLocks noGrp="1"/>
          </p:cNvSpPr>
          <p:nvPr>
            <p:ph type="body" sz="quarter" idx="10"/>
          </p:nvPr>
        </p:nvSpPr>
        <p:spPr>
          <a:xfrm>
            <a:off x="0" y="123478"/>
            <a:ext cx="3995936" cy="576064"/>
          </a:xfrm>
        </p:spPr>
        <p:txBody>
          <a:bodyPr/>
          <a:lstStyle/>
          <a:p>
            <a:r>
              <a:rPr lang="en-US" sz="2400" b="1" dirty="0">
                <a:latin typeface="Times New Roman" panose="02020603050405020304" pitchFamily="18" charset="0"/>
                <a:cs typeface="Times New Roman" panose="02020603050405020304" pitchFamily="18" charset="0"/>
              </a:rPr>
              <a:t>PRODUCT  BACKLOG</a:t>
            </a:r>
            <a:endParaRPr lang="en-IN" sz="2400" b="1" dirty="0">
              <a:latin typeface="Times New Roman" panose="02020603050405020304" pitchFamily="18" charset="0"/>
              <a:cs typeface="Times New Roman" panose="02020603050405020304" pitchFamily="18" charset="0"/>
            </a:endParaRPr>
          </a:p>
        </p:txBody>
      </p:sp>
      <p:sp>
        <p:nvSpPr>
          <p:cNvPr id="2" name="AutoShape 4" descr="Famed UI Design, American UX Design | Carrot">
            <a:extLst>
              <a:ext uri="{FF2B5EF4-FFF2-40B4-BE49-F238E27FC236}">
                <a16:creationId xmlns:a16="http://schemas.microsoft.com/office/drawing/2014/main" id="{9D12F960-E441-19DF-76F0-59F902450D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38" name="Picture 18" descr="Product Backlog Images – Browse 2,026 Stock Photos, Vectors, and Video |  Adobe Stock">
            <a:extLst>
              <a:ext uri="{FF2B5EF4-FFF2-40B4-BE49-F238E27FC236}">
                <a16:creationId xmlns:a16="http://schemas.microsoft.com/office/drawing/2014/main" id="{527250D8-ADF2-D73C-C6B0-1ACDF76BF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2" y="1275606"/>
            <a:ext cx="661987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696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F066F4-5EDF-A180-E400-D59F4558798C}"/>
              </a:ext>
            </a:extLst>
          </p:cNvPr>
          <p:cNvSpPr>
            <a:spLocks noGrp="1"/>
          </p:cNvSpPr>
          <p:nvPr>
            <p:ph type="body" sz="quarter" idx="10"/>
          </p:nvPr>
        </p:nvSpPr>
        <p:spPr>
          <a:xfrm>
            <a:off x="0" y="123478"/>
            <a:ext cx="3995936" cy="576064"/>
          </a:xfrm>
        </p:spPr>
        <p:txBody>
          <a:bodyPr/>
          <a:lstStyle/>
          <a:p>
            <a:r>
              <a:rPr lang="en-US" sz="2400" b="1" dirty="0">
                <a:latin typeface="Times New Roman" panose="02020603050405020304" pitchFamily="18" charset="0"/>
                <a:cs typeface="Times New Roman" panose="02020603050405020304" pitchFamily="18" charset="0"/>
              </a:rPr>
              <a:t>PRODUCT  BACKLOG</a:t>
            </a:r>
            <a:endParaRPr lang="en-IN" sz="2400" b="1" dirty="0">
              <a:latin typeface="Times New Roman" panose="02020603050405020304" pitchFamily="18" charset="0"/>
              <a:cs typeface="Times New Roman" panose="02020603050405020304" pitchFamily="18" charset="0"/>
            </a:endParaRPr>
          </a:p>
        </p:txBody>
      </p:sp>
      <p:pic>
        <p:nvPicPr>
          <p:cNvPr id="1025" name="Picture 1" descr="Graphical user interface, text, application&#10;&#10;Description automatically generated">
            <a:extLst>
              <a:ext uri="{FF2B5EF4-FFF2-40B4-BE49-F238E27FC236}">
                <a16:creationId xmlns:a16="http://schemas.microsoft.com/office/drawing/2014/main" id="{AFE08CBC-3885-BB98-A298-D106F8E45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8" t="53704" b="8604"/>
          <a:stretch/>
        </p:blipFill>
        <p:spPr bwMode="auto">
          <a:xfrm>
            <a:off x="323528" y="2355727"/>
            <a:ext cx="8820472" cy="12961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FD047F-D565-987C-480E-1EFABF6A0EF7}"/>
              </a:ext>
            </a:extLst>
          </p:cNvPr>
          <p:cNvSpPr>
            <a:spLocks noChangeArrowheads="1"/>
          </p:cNvSpPr>
          <p:nvPr/>
        </p:nvSpPr>
        <p:spPr bwMode="auto">
          <a:xfrm>
            <a:off x="179512" y="4225404"/>
            <a:ext cx="13644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7" name="Picture 6" descr="Graphical user interface, text, application&#10;&#10;Description automatically generated">
            <a:extLst>
              <a:ext uri="{FF2B5EF4-FFF2-40B4-BE49-F238E27FC236}">
                <a16:creationId xmlns:a16="http://schemas.microsoft.com/office/drawing/2014/main" id="{6D373662-8FFC-89F1-DBA1-499BA0E455A9}"/>
              </a:ext>
            </a:extLst>
          </p:cNvPr>
          <p:cNvPicPr>
            <a:picLocks noChangeAspect="1"/>
          </p:cNvPicPr>
          <p:nvPr/>
        </p:nvPicPr>
        <p:blipFill rotWithShape="1">
          <a:blip r:embed="rId2"/>
          <a:srcRect l="641" r="-1" b="69420"/>
          <a:stretch/>
        </p:blipFill>
        <p:spPr bwMode="auto">
          <a:xfrm>
            <a:off x="323528" y="1064259"/>
            <a:ext cx="8820472" cy="1291468"/>
          </a:xfrm>
          <a:prstGeom prst="rect">
            <a:avLst/>
          </a:prstGeom>
          <a:ln>
            <a:noFill/>
          </a:ln>
          <a:extLst>
            <a:ext uri="{53640926-AAD7-44D8-BBD7-CCE9431645EC}">
              <a14:shadowObscured xmlns:a14="http://schemas.microsoft.com/office/drawing/2010/main"/>
            </a:ext>
          </a:extLst>
        </p:spPr>
      </p:pic>
      <p:pic>
        <p:nvPicPr>
          <p:cNvPr id="8" name="Picture 7" descr="Graphical user interface, text&#10;&#10;Description automatically generated">
            <a:extLst>
              <a:ext uri="{FF2B5EF4-FFF2-40B4-BE49-F238E27FC236}">
                <a16:creationId xmlns:a16="http://schemas.microsoft.com/office/drawing/2014/main" id="{73623663-67D8-F62A-D608-B0BF08B7EE45}"/>
              </a:ext>
            </a:extLst>
          </p:cNvPr>
          <p:cNvPicPr>
            <a:picLocks noChangeAspect="1"/>
          </p:cNvPicPr>
          <p:nvPr/>
        </p:nvPicPr>
        <p:blipFill rotWithShape="1">
          <a:blip r:embed="rId3"/>
          <a:srcRect l="4871" t="53245" r="513" b="2803"/>
          <a:stretch/>
        </p:blipFill>
        <p:spPr bwMode="auto">
          <a:xfrm>
            <a:off x="359532" y="3507854"/>
            <a:ext cx="8820472" cy="1529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2977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F066F4-5EDF-A180-E400-D59F4558798C}"/>
              </a:ext>
            </a:extLst>
          </p:cNvPr>
          <p:cNvSpPr>
            <a:spLocks noGrp="1"/>
          </p:cNvSpPr>
          <p:nvPr>
            <p:ph type="body" sz="quarter" idx="10"/>
          </p:nvPr>
        </p:nvSpPr>
        <p:spPr>
          <a:xfrm>
            <a:off x="0" y="123478"/>
            <a:ext cx="3995936" cy="576064"/>
          </a:xfrm>
        </p:spPr>
        <p:txBody>
          <a:bodyPr/>
          <a:lstStyle/>
          <a:p>
            <a:r>
              <a:rPr lang="en-US" sz="2400" b="1" dirty="0">
                <a:latin typeface="Times New Roman" panose="02020603050405020304" pitchFamily="18" charset="0"/>
                <a:cs typeface="Times New Roman" panose="02020603050405020304" pitchFamily="18" charset="0"/>
              </a:rPr>
              <a:t>PRODUCT  BACKLOG</a:t>
            </a:r>
            <a:endParaRPr lang="en-IN" sz="24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3FD047F-D565-987C-480E-1EFABF6A0EF7}"/>
              </a:ext>
            </a:extLst>
          </p:cNvPr>
          <p:cNvSpPr>
            <a:spLocks noChangeArrowheads="1"/>
          </p:cNvSpPr>
          <p:nvPr/>
        </p:nvSpPr>
        <p:spPr bwMode="auto">
          <a:xfrm>
            <a:off x="179512" y="4225404"/>
            <a:ext cx="13644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2" name="Picture 1" descr="Text&#10;&#10;Description automatically generated with medium confidence">
            <a:extLst>
              <a:ext uri="{FF2B5EF4-FFF2-40B4-BE49-F238E27FC236}">
                <a16:creationId xmlns:a16="http://schemas.microsoft.com/office/drawing/2014/main" id="{7F4D00D4-A72E-D5AA-E64F-6B69E905BEF4}"/>
              </a:ext>
            </a:extLst>
          </p:cNvPr>
          <p:cNvPicPr>
            <a:picLocks noChangeAspect="1"/>
          </p:cNvPicPr>
          <p:nvPr/>
        </p:nvPicPr>
        <p:blipFill rotWithShape="1">
          <a:blip r:embed="rId2"/>
          <a:srcRect l="5120" t="26275" r="1021" b="52107"/>
          <a:stretch/>
        </p:blipFill>
        <p:spPr>
          <a:xfrm>
            <a:off x="467545" y="2355726"/>
            <a:ext cx="8568952" cy="10801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2C188B0F-DB7D-685A-CB62-CAD367D9984E}"/>
              </a:ext>
            </a:extLst>
          </p:cNvPr>
          <p:cNvPicPr>
            <a:picLocks noChangeAspect="1"/>
          </p:cNvPicPr>
          <p:nvPr/>
        </p:nvPicPr>
        <p:blipFill rotWithShape="1">
          <a:blip r:embed="rId2"/>
          <a:srcRect l="5113" t="69782" b="-967"/>
          <a:stretch/>
        </p:blipFill>
        <p:spPr bwMode="auto">
          <a:xfrm>
            <a:off x="467544" y="3435847"/>
            <a:ext cx="8676456" cy="1291464"/>
          </a:xfrm>
          <a:prstGeom prst="rect">
            <a:avLst/>
          </a:prstGeom>
          <a:ln>
            <a:noFill/>
          </a:ln>
          <a:extLst>
            <a:ext uri="{53640926-AAD7-44D8-BBD7-CCE9431645EC}">
              <a14:shadowObscured xmlns:a14="http://schemas.microsoft.com/office/drawing/2010/main"/>
            </a:ext>
          </a:extLst>
        </p:spPr>
      </p:pic>
      <p:pic>
        <p:nvPicPr>
          <p:cNvPr id="7" name="Picture 6" descr="Graphical user interface, text, application&#10;&#10;Description automatically generated">
            <a:extLst>
              <a:ext uri="{FF2B5EF4-FFF2-40B4-BE49-F238E27FC236}">
                <a16:creationId xmlns:a16="http://schemas.microsoft.com/office/drawing/2014/main" id="{EB6CFE1D-7819-F39B-3EBB-DA8D2F6E9263}"/>
              </a:ext>
            </a:extLst>
          </p:cNvPr>
          <p:cNvPicPr>
            <a:picLocks noChangeAspect="1"/>
          </p:cNvPicPr>
          <p:nvPr/>
        </p:nvPicPr>
        <p:blipFill rotWithShape="1">
          <a:blip r:embed="rId3"/>
          <a:srcRect l="641" r="-1" b="69420"/>
          <a:stretch/>
        </p:blipFill>
        <p:spPr bwMode="auto">
          <a:xfrm>
            <a:off x="467545" y="1064258"/>
            <a:ext cx="8424936" cy="12914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5889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E073FB5-A3D5-B228-E2D6-35C3E823541C}"/>
              </a:ext>
            </a:extLst>
          </p:cNvPr>
          <p:cNvSpPr txBox="1">
            <a:spLocks/>
          </p:cNvSpPr>
          <p:nvPr/>
        </p:nvSpPr>
        <p:spPr>
          <a:xfrm>
            <a:off x="0" y="123478"/>
            <a:ext cx="6804248" cy="576064"/>
          </a:xfrm>
          <a:prstGeom prst="rect">
            <a:avLst/>
          </a:prstGeom>
        </p:spPr>
        <p:txBody>
          <a:bodyPr/>
          <a:lstStyle>
            <a:lvl1pPr marL="342891" indent="-342891" algn="l" defTabSz="914377"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Times New Roman" panose="02020603050405020304" pitchFamily="18" charset="0"/>
                <a:cs typeface="Times New Roman" panose="02020603050405020304" pitchFamily="18" charset="0"/>
              </a:rPr>
              <a:t>ACCEPTANCE CRITERIA &amp; USER STORIES</a:t>
            </a:r>
            <a:endParaRPr lang="en-IN" sz="2400" b="1"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A736CDBE-41CF-0833-8512-C139EFBF1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 y="843558"/>
            <a:ext cx="9142844" cy="4299942"/>
          </a:xfrm>
          <a:prstGeom prst="rect">
            <a:avLst/>
          </a:prstGeom>
        </p:spPr>
      </p:pic>
    </p:spTree>
    <p:extLst>
      <p:ext uri="{BB962C8B-B14F-4D97-AF65-F5344CB8AC3E}">
        <p14:creationId xmlns:p14="http://schemas.microsoft.com/office/powerpoint/2010/main" val="1682469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E073FB5-A3D5-B228-E2D6-35C3E823541C}"/>
              </a:ext>
            </a:extLst>
          </p:cNvPr>
          <p:cNvSpPr txBox="1">
            <a:spLocks/>
          </p:cNvSpPr>
          <p:nvPr/>
        </p:nvSpPr>
        <p:spPr>
          <a:xfrm>
            <a:off x="0" y="123478"/>
            <a:ext cx="6804248" cy="576064"/>
          </a:xfrm>
          <a:prstGeom prst="rect">
            <a:avLst/>
          </a:prstGeom>
        </p:spPr>
        <p:txBody>
          <a:bodyPr/>
          <a:lstStyle>
            <a:lvl1pPr marL="342891" indent="-342891" algn="l" defTabSz="914377"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Times New Roman" panose="02020603050405020304" pitchFamily="18" charset="0"/>
                <a:cs typeface="Times New Roman" panose="02020603050405020304" pitchFamily="18" charset="0"/>
              </a:rPr>
              <a:t>ACCEPTANCE CRITERIA &amp; USER STORIES</a:t>
            </a:r>
            <a:endParaRPr lang="en-IN"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A353E33-740C-EF28-E9BF-57A113260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1550"/>
            <a:ext cx="9144000" cy="4371950"/>
          </a:xfrm>
          <a:prstGeom prst="rect">
            <a:avLst/>
          </a:prstGeom>
        </p:spPr>
      </p:pic>
    </p:spTree>
    <p:extLst>
      <p:ext uri="{BB962C8B-B14F-4D97-AF65-F5344CB8AC3E}">
        <p14:creationId xmlns:p14="http://schemas.microsoft.com/office/powerpoint/2010/main" val="151833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E073FB5-A3D5-B228-E2D6-35C3E823541C}"/>
              </a:ext>
            </a:extLst>
          </p:cNvPr>
          <p:cNvSpPr txBox="1">
            <a:spLocks/>
          </p:cNvSpPr>
          <p:nvPr/>
        </p:nvSpPr>
        <p:spPr>
          <a:xfrm>
            <a:off x="0" y="123478"/>
            <a:ext cx="6804248" cy="576064"/>
          </a:xfrm>
          <a:prstGeom prst="rect">
            <a:avLst/>
          </a:prstGeom>
        </p:spPr>
        <p:txBody>
          <a:bodyPr/>
          <a:lstStyle>
            <a:lvl1pPr marL="342891" indent="-342891" algn="l" defTabSz="914377"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Times New Roman" panose="02020603050405020304" pitchFamily="18" charset="0"/>
                <a:cs typeface="Times New Roman" panose="02020603050405020304" pitchFamily="18" charset="0"/>
              </a:rPr>
              <a:t>ACCEPTANCE CRITERIA &amp; USER STORIES</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36C8A0-F126-C010-A1D2-4F387D20D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3558"/>
            <a:ext cx="9144000" cy="4299942"/>
          </a:xfrm>
          <a:prstGeom prst="rect">
            <a:avLst/>
          </a:prstGeom>
        </p:spPr>
      </p:pic>
    </p:spTree>
    <p:extLst>
      <p:ext uri="{BB962C8B-B14F-4D97-AF65-F5344CB8AC3E}">
        <p14:creationId xmlns:p14="http://schemas.microsoft.com/office/powerpoint/2010/main" val="2591519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F066F4-5EDF-A180-E400-D59F4558798C}"/>
              </a:ext>
            </a:extLst>
          </p:cNvPr>
          <p:cNvSpPr>
            <a:spLocks noGrp="1"/>
          </p:cNvSpPr>
          <p:nvPr>
            <p:ph type="body" sz="quarter" idx="10"/>
          </p:nvPr>
        </p:nvSpPr>
        <p:spPr>
          <a:xfrm>
            <a:off x="0" y="123478"/>
            <a:ext cx="2267744" cy="576064"/>
          </a:xfrm>
        </p:spPr>
        <p:txBody>
          <a:bodyPr/>
          <a:lstStyle/>
          <a:p>
            <a:r>
              <a:rPr lang="en-US" sz="2400" b="1" dirty="0">
                <a:latin typeface="Times New Roman" panose="02020603050405020304" pitchFamily="18" charset="0"/>
                <a:cs typeface="Times New Roman" panose="02020603050405020304" pitchFamily="18" charset="0"/>
              </a:rPr>
              <a:t>TEST CASES</a:t>
            </a:r>
            <a:endParaRPr lang="en-IN"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17F128D-1830-38C9-5C88-EF9AE5DCD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9583"/>
            <a:ext cx="9144000" cy="4083918"/>
          </a:xfrm>
          <a:prstGeom prst="rect">
            <a:avLst/>
          </a:prstGeom>
        </p:spPr>
      </p:pic>
    </p:spTree>
    <p:extLst>
      <p:ext uri="{BB962C8B-B14F-4D97-AF65-F5344CB8AC3E}">
        <p14:creationId xmlns:p14="http://schemas.microsoft.com/office/powerpoint/2010/main" val="1166272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21F36C0-CE0D-6382-C0E3-4066DBD346C7}"/>
              </a:ext>
            </a:extLst>
          </p:cNvPr>
          <p:cNvSpPr>
            <a:spLocks noGrp="1"/>
          </p:cNvSpPr>
          <p:nvPr>
            <p:ph type="body" sz="quarter" idx="10"/>
          </p:nvPr>
        </p:nvSpPr>
        <p:spPr>
          <a:xfrm>
            <a:off x="5148064" y="2848769"/>
            <a:ext cx="3384376" cy="1057732"/>
          </a:xfrm>
        </p:spPr>
        <p:txBody>
          <a:bodyPr/>
          <a:lstStyle/>
          <a:p>
            <a:r>
              <a:rPr lang="en-US" sz="3600" b="1" dirty="0">
                <a:latin typeface="Times New Roman" panose="02020603050405020304" pitchFamily="18" charset="0"/>
                <a:cs typeface="Times New Roman" panose="02020603050405020304" pitchFamily="18" charset="0"/>
              </a:rPr>
              <a:t>SPRINT </a:t>
            </a:r>
          </a:p>
          <a:p>
            <a:r>
              <a:rPr lang="en-US" sz="3600" b="1" dirty="0">
                <a:latin typeface="Times New Roman" panose="02020603050405020304" pitchFamily="18" charset="0"/>
                <a:cs typeface="Times New Roman" panose="02020603050405020304" pitchFamily="18" charset="0"/>
              </a:rPr>
              <a:t>BACKLOG</a:t>
            </a:r>
            <a:endParaRPr lang="en-US" b="1" dirty="0">
              <a:latin typeface="Times New Roman" panose="02020603050405020304" pitchFamily="18" charset="0"/>
              <a:cs typeface="Times New Roman" panose="02020603050405020304" pitchFamily="18" charset="0"/>
            </a:endParaRPr>
          </a:p>
          <a:p>
            <a:endParaRPr lang="en-IN" sz="3600" b="1" dirty="0">
              <a:latin typeface="Times New Roman" panose="02020603050405020304" pitchFamily="18" charset="0"/>
              <a:cs typeface="Times New Roman" panose="02020603050405020304" pitchFamily="18" charset="0"/>
            </a:endParaRPr>
          </a:p>
          <a:p>
            <a:endParaRPr lang="en-IN" dirty="0"/>
          </a:p>
        </p:txBody>
      </p:sp>
      <p:pic>
        <p:nvPicPr>
          <p:cNvPr id="7170" name="Picture 2" descr="Agile Sprint Planning: Definition and Generic Guides">
            <a:extLst>
              <a:ext uri="{FF2B5EF4-FFF2-40B4-BE49-F238E27FC236}">
                <a16:creationId xmlns:a16="http://schemas.microsoft.com/office/drawing/2014/main" id="{958AA09C-98DC-E316-BA53-FA00B2F2332A}"/>
              </a:ext>
            </a:extLst>
          </p:cNvPr>
          <p:cNvPicPr>
            <a:picLocks noGrp="1" noChangeAspect="1" noChangeArrowheads="1"/>
          </p:cNvPicPr>
          <p:nvPr>
            <p:ph type="pic" idx="1"/>
          </p:nvPr>
        </p:nvPicPr>
        <p:blipFill>
          <a:blip r:embed="rId2" cstate="print">
            <a:extLst>
              <a:ext uri="{28A0092B-C50C-407E-A947-70E740481C1C}">
                <a14:useLocalDpi xmlns:a14="http://schemas.microsoft.com/office/drawing/2010/main" val="0"/>
              </a:ext>
            </a:extLst>
          </a:blip>
          <a:srcRect l="5019" r="5019"/>
          <a:stretch>
            <a:fillRect/>
          </a:stretch>
        </p:blipFill>
        <p:spPr bwMode="auto">
          <a:xfrm>
            <a:off x="1042988" y="1708150"/>
            <a:ext cx="3086100" cy="228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262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F066F4-5EDF-A180-E400-D59F4558798C}"/>
              </a:ext>
            </a:extLst>
          </p:cNvPr>
          <p:cNvSpPr>
            <a:spLocks noGrp="1"/>
          </p:cNvSpPr>
          <p:nvPr>
            <p:ph type="body" sz="quarter" idx="10"/>
          </p:nvPr>
        </p:nvSpPr>
        <p:spPr>
          <a:xfrm>
            <a:off x="0" y="123478"/>
            <a:ext cx="3635896" cy="576064"/>
          </a:xfrm>
        </p:spPr>
        <p:txBody>
          <a:bodyPr/>
          <a:lstStyle/>
          <a:p>
            <a:r>
              <a:rPr lang="en-US" sz="2400" b="1" dirty="0">
                <a:latin typeface="Times New Roman" panose="02020603050405020304" pitchFamily="18" charset="0"/>
                <a:cs typeface="Times New Roman" panose="02020603050405020304" pitchFamily="18" charset="0"/>
              </a:rPr>
              <a:t>SPRINT BACKLOG </a:t>
            </a:r>
            <a:endParaRPr lang="en-IN" sz="2400" b="1" dirty="0">
              <a:latin typeface="Times New Roman" panose="02020603050405020304" pitchFamily="18" charset="0"/>
              <a:cs typeface="Times New Roman" panose="02020603050405020304" pitchFamily="18" charset="0"/>
            </a:endParaRPr>
          </a:p>
        </p:txBody>
      </p:sp>
      <p:pic>
        <p:nvPicPr>
          <p:cNvPr id="2" name="Picture 1" descr="Graphical user interface, text&#10;&#10;Description automatically generated">
            <a:extLst>
              <a:ext uri="{FF2B5EF4-FFF2-40B4-BE49-F238E27FC236}">
                <a16:creationId xmlns:a16="http://schemas.microsoft.com/office/drawing/2014/main" id="{0F3C3348-86C5-D3EC-18FE-005F59F75CC0}"/>
              </a:ext>
            </a:extLst>
          </p:cNvPr>
          <p:cNvPicPr>
            <a:picLocks noChangeAspect="1"/>
          </p:cNvPicPr>
          <p:nvPr/>
        </p:nvPicPr>
        <p:blipFill>
          <a:blip r:embed="rId2"/>
          <a:stretch>
            <a:fillRect/>
          </a:stretch>
        </p:blipFill>
        <p:spPr>
          <a:xfrm>
            <a:off x="539552" y="1405334"/>
            <a:ext cx="7920880" cy="2880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FD0EB5F1-C79C-598E-88A7-54084EE0CC91}"/>
              </a:ext>
            </a:extLst>
          </p:cNvPr>
          <p:cNvPicPr>
            <a:picLocks noChangeAspect="1"/>
          </p:cNvPicPr>
          <p:nvPr/>
        </p:nvPicPr>
        <p:blipFill rotWithShape="1">
          <a:blip r:embed="rId3"/>
          <a:srcRect l="-129" t="29557" r="1667" b="43596"/>
          <a:stretch/>
        </p:blipFill>
        <p:spPr bwMode="auto">
          <a:xfrm>
            <a:off x="507008" y="4177906"/>
            <a:ext cx="7790333" cy="965594"/>
          </a:xfrm>
          <a:prstGeom prst="rect">
            <a:avLst/>
          </a:prstGeom>
          <a:ln>
            <a:noFill/>
          </a:ln>
          <a:extLst>
            <a:ext uri="{53640926-AAD7-44D8-BBD7-CCE9431645EC}">
              <a14:shadowObscured xmlns:a14="http://schemas.microsoft.com/office/drawing/2010/main"/>
            </a:ext>
          </a:extLst>
        </p:spPr>
      </p:pic>
      <p:sp>
        <p:nvSpPr>
          <p:cNvPr id="6" name="Text Placeholder 4">
            <a:extLst>
              <a:ext uri="{FF2B5EF4-FFF2-40B4-BE49-F238E27FC236}">
                <a16:creationId xmlns:a16="http://schemas.microsoft.com/office/drawing/2014/main" id="{04519DE6-DD1A-7D57-3EA2-E79C4A55722A}"/>
              </a:ext>
            </a:extLst>
          </p:cNvPr>
          <p:cNvSpPr txBox="1">
            <a:spLocks/>
          </p:cNvSpPr>
          <p:nvPr/>
        </p:nvSpPr>
        <p:spPr>
          <a:xfrm>
            <a:off x="3419872" y="822396"/>
            <a:ext cx="1691680" cy="669233"/>
          </a:xfrm>
          <a:prstGeom prst="rect">
            <a:avLst/>
          </a:prstGeom>
        </p:spPr>
        <p:txBody>
          <a:bodyPr anchor="ctr"/>
          <a:lstStyle>
            <a:lvl1pPr marL="0" indent="0" algn="ctr" defTabSz="914377"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rgbClr val="002060"/>
                </a:solidFill>
                <a:latin typeface="Times New Roman" panose="02020603050405020304" pitchFamily="18" charset="0"/>
                <a:cs typeface="Times New Roman" panose="02020603050405020304" pitchFamily="18" charset="0"/>
              </a:rPr>
              <a:t>SPRINT 2</a:t>
            </a:r>
            <a:endParaRPr lang="en-IN" sz="1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8956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F066F4-5EDF-A180-E400-D59F4558798C}"/>
              </a:ext>
            </a:extLst>
          </p:cNvPr>
          <p:cNvSpPr>
            <a:spLocks noGrp="1"/>
          </p:cNvSpPr>
          <p:nvPr>
            <p:ph type="body" sz="quarter" idx="10"/>
          </p:nvPr>
        </p:nvSpPr>
        <p:spPr>
          <a:xfrm>
            <a:off x="0" y="123478"/>
            <a:ext cx="3635896" cy="576064"/>
          </a:xfrm>
        </p:spPr>
        <p:txBody>
          <a:bodyPr/>
          <a:lstStyle/>
          <a:p>
            <a:r>
              <a:rPr lang="en-US" sz="2400" b="1" dirty="0">
                <a:latin typeface="Times New Roman" panose="02020603050405020304" pitchFamily="18" charset="0"/>
                <a:cs typeface="Times New Roman" panose="02020603050405020304" pitchFamily="18" charset="0"/>
              </a:rPr>
              <a:t>SPRINT BACKLOG </a:t>
            </a:r>
            <a:endParaRPr lang="en-IN" sz="2400" b="1" dirty="0">
              <a:latin typeface="Times New Roman" panose="02020603050405020304" pitchFamily="18" charset="0"/>
              <a:cs typeface="Times New Roman" panose="02020603050405020304" pitchFamily="18" charset="0"/>
            </a:endParaRPr>
          </a:p>
        </p:txBody>
      </p:sp>
      <p:pic>
        <p:nvPicPr>
          <p:cNvPr id="6" name="Picture 5" descr="Text&#10;&#10;Description automatically generated with medium confidence">
            <a:extLst>
              <a:ext uri="{FF2B5EF4-FFF2-40B4-BE49-F238E27FC236}">
                <a16:creationId xmlns:a16="http://schemas.microsoft.com/office/drawing/2014/main" id="{0EE12C44-135A-2249-0B60-43F7C8863C4B}"/>
              </a:ext>
            </a:extLst>
          </p:cNvPr>
          <p:cNvPicPr>
            <a:picLocks noChangeAspect="1"/>
          </p:cNvPicPr>
          <p:nvPr/>
        </p:nvPicPr>
        <p:blipFill rotWithShape="1">
          <a:blip r:embed="rId2"/>
          <a:srcRect t="54330"/>
          <a:stretch/>
        </p:blipFill>
        <p:spPr bwMode="auto">
          <a:xfrm>
            <a:off x="827584" y="1491630"/>
            <a:ext cx="7056784" cy="3434487"/>
          </a:xfrm>
          <a:prstGeom prst="rect">
            <a:avLst/>
          </a:prstGeom>
          <a:ln>
            <a:noFill/>
          </a:ln>
          <a:extLst>
            <a:ext uri="{53640926-AAD7-44D8-BBD7-CCE9431645EC}">
              <a14:shadowObscured xmlns:a14="http://schemas.microsoft.com/office/drawing/2010/main"/>
            </a:ext>
          </a:extLst>
        </p:spPr>
      </p:pic>
      <p:sp>
        <p:nvSpPr>
          <p:cNvPr id="7" name="Text Placeholder 4">
            <a:extLst>
              <a:ext uri="{FF2B5EF4-FFF2-40B4-BE49-F238E27FC236}">
                <a16:creationId xmlns:a16="http://schemas.microsoft.com/office/drawing/2014/main" id="{32C33269-8F81-CA53-4E89-A8E428669CC1}"/>
              </a:ext>
            </a:extLst>
          </p:cNvPr>
          <p:cNvSpPr txBox="1">
            <a:spLocks/>
          </p:cNvSpPr>
          <p:nvPr/>
        </p:nvSpPr>
        <p:spPr>
          <a:xfrm>
            <a:off x="3419872" y="822396"/>
            <a:ext cx="1691680" cy="669233"/>
          </a:xfrm>
          <a:prstGeom prst="rect">
            <a:avLst/>
          </a:prstGeom>
        </p:spPr>
        <p:txBody>
          <a:bodyPr anchor="ctr"/>
          <a:lstStyle>
            <a:lvl1pPr marL="0" indent="0" algn="ctr" defTabSz="914377"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rgbClr val="002060"/>
                </a:solidFill>
                <a:latin typeface="Times New Roman" panose="02020603050405020304" pitchFamily="18" charset="0"/>
                <a:cs typeface="Times New Roman" panose="02020603050405020304" pitchFamily="18" charset="0"/>
              </a:rPr>
              <a:t>SPRINT 3</a:t>
            </a:r>
            <a:endParaRPr lang="en-IN" sz="14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1190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F2F652C-9C6A-BFC7-4012-7A2F1FF2456C}"/>
              </a:ext>
            </a:extLst>
          </p:cNvPr>
          <p:cNvSpPr>
            <a:spLocks noGrp="1"/>
          </p:cNvSpPr>
          <p:nvPr>
            <p:ph type="body" sz="quarter" idx="11"/>
          </p:nvPr>
        </p:nvSpPr>
        <p:spPr>
          <a:xfrm>
            <a:off x="4860032" y="1707654"/>
            <a:ext cx="4032448" cy="2448272"/>
          </a:xfrm>
        </p:spPr>
        <p:txBody>
          <a:bodyPr/>
          <a:lstStyle/>
          <a:p>
            <a:r>
              <a:rPr lang="en-US" sz="2800" b="1" dirty="0">
                <a:latin typeface="Times New Roman" panose="02020603050405020304" pitchFamily="18" charset="0"/>
                <a:cs typeface="Times New Roman" panose="02020603050405020304" pitchFamily="18" charset="0"/>
              </a:rPr>
              <a:t>Covid-19 Safety Protocol  Tracker</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643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F066F4-5EDF-A180-E400-D59F4558798C}"/>
              </a:ext>
            </a:extLst>
          </p:cNvPr>
          <p:cNvSpPr>
            <a:spLocks noGrp="1"/>
          </p:cNvSpPr>
          <p:nvPr>
            <p:ph type="body" sz="quarter" idx="10"/>
          </p:nvPr>
        </p:nvSpPr>
        <p:spPr>
          <a:xfrm>
            <a:off x="0" y="339502"/>
            <a:ext cx="3707904" cy="360040"/>
          </a:xfrm>
        </p:spPr>
        <p:txBody>
          <a:bodyPr/>
          <a:lstStyle/>
          <a:p>
            <a:r>
              <a:rPr lang="en-US" sz="2400" b="1" dirty="0">
                <a:latin typeface="Times New Roman" panose="02020603050405020304" pitchFamily="18" charset="0"/>
                <a:cs typeface="Times New Roman" panose="02020603050405020304" pitchFamily="18" charset="0"/>
              </a:rPr>
              <a:t>STROIES COMPLETED </a:t>
            </a:r>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E064DEC8-C191-2D40-E4D5-95AE9883486C}"/>
              </a:ext>
            </a:extLst>
          </p:cNvPr>
          <p:cNvPicPr>
            <a:picLocks noChangeAspect="1"/>
          </p:cNvPicPr>
          <p:nvPr/>
        </p:nvPicPr>
        <p:blipFill>
          <a:blip r:embed="rId2"/>
          <a:stretch>
            <a:fillRect/>
          </a:stretch>
        </p:blipFill>
        <p:spPr>
          <a:xfrm>
            <a:off x="0" y="1059582"/>
            <a:ext cx="2980905" cy="18002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8F6EDF62-25DA-6084-4C40-D05FC61E2611}"/>
              </a:ext>
            </a:extLst>
          </p:cNvPr>
          <p:cNvPicPr>
            <a:picLocks noChangeAspect="1"/>
          </p:cNvPicPr>
          <p:nvPr/>
        </p:nvPicPr>
        <p:blipFill>
          <a:blip r:embed="rId3"/>
          <a:stretch>
            <a:fillRect/>
          </a:stretch>
        </p:blipFill>
        <p:spPr>
          <a:xfrm>
            <a:off x="2980905" y="1074738"/>
            <a:ext cx="3103263" cy="1785044"/>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0A0F5D6F-C5CD-2A79-6C3D-92E940532D2C}"/>
              </a:ext>
            </a:extLst>
          </p:cNvPr>
          <p:cNvPicPr>
            <a:picLocks noChangeAspect="1"/>
          </p:cNvPicPr>
          <p:nvPr/>
        </p:nvPicPr>
        <p:blipFill>
          <a:blip r:embed="rId4"/>
          <a:stretch>
            <a:fillRect/>
          </a:stretch>
        </p:blipFill>
        <p:spPr>
          <a:xfrm>
            <a:off x="6084168" y="1074737"/>
            <a:ext cx="2952328" cy="1785043"/>
          </a:xfrm>
          <a:prstGeom prst="rect">
            <a:avLst/>
          </a:prstGeom>
        </p:spPr>
      </p:pic>
      <p:pic>
        <p:nvPicPr>
          <p:cNvPr id="2" name="Picture 1" descr="Graphical user interface, text, application, chat or text message&#10;&#10;Description automatically generated">
            <a:extLst>
              <a:ext uri="{FF2B5EF4-FFF2-40B4-BE49-F238E27FC236}">
                <a16:creationId xmlns:a16="http://schemas.microsoft.com/office/drawing/2014/main" id="{40B0D1AB-792C-AB47-B25E-8A8E0D42C027}"/>
              </a:ext>
            </a:extLst>
          </p:cNvPr>
          <p:cNvPicPr>
            <a:picLocks noChangeAspect="1"/>
          </p:cNvPicPr>
          <p:nvPr/>
        </p:nvPicPr>
        <p:blipFill>
          <a:blip r:embed="rId5"/>
          <a:stretch>
            <a:fillRect/>
          </a:stretch>
        </p:blipFill>
        <p:spPr>
          <a:xfrm>
            <a:off x="402456" y="2859780"/>
            <a:ext cx="4169544" cy="2033431"/>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D2E69874-1D80-70ED-3DD1-6146F42F5AC8}"/>
              </a:ext>
            </a:extLst>
          </p:cNvPr>
          <p:cNvPicPr>
            <a:picLocks noChangeAspect="1"/>
          </p:cNvPicPr>
          <p:nvPr/>
        </p:nvPicPr>
        <p:blipFill>
          <a:blip r:embed="rId6"/>
          <a:stretch>
            <a:fillRect/>
          </a:stretch>
        </p:blipFill>
        <p:spPr>
          <a:xfrm>
            <a:off x="4558556" y="2860623"/>
            <a:ext cx="3384376" cy="2033431"/>
          </a:xfrm>
          <a:prstGeom prst="rect">
            <a:avLst/>
          </a:prstGeom>
        </p:spPr>
      </p:pic>
    </p:spTree>
    <p:extLst>
      <p:ext uri="{BB962C8B-B14F-4D97-AF65-F5344CB8AC3E}">
        <p14:creationId xmlns:p14="http://schemas.microsoft.com/office/powerpoint/2010/main" val="3648219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F066F4-5EDF-A180-E400-D59F4558798C}"/>
              </a:ext>
            </a:extLst>
          </p:cNvPr>
          <p:cNvSpPr>
            <a:spLocks noGrp="1"/>
          </p:cNvSpPr>
          <p:nvPr>
            <p:ph type="body" sz="quarter" idx="10"/>
          </p:nvPr>
        </p:nvSpPr>
        <p:spPr>
          <a:xfrm>
            <a:off x="0" y="411510"/>
            <a:ext cx="3923928" cy="288032"/>
          </a:xfrm>
        </p:spPr>
        <p:txBody>
          <a:bodyPr/>
          <a:lstStyle/>
          <a:p>
            <a:r>
              <a:rPr lang="en-US" sz="2400" b="1" dirty="0">
                <a:latin typeface="Times New Roman" panose="02020603050405020304" pitchFamily="18" charset="0"/>
                <a:cs typeface="Times New Roman" panose="02020603050405020304" pitchFamily="18" charset="0"/>
              </a:rPr>
              <a:t>STROIES COMPLETED </a:t>
            </a:r>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AD5FD51-8BF2-F197-CDFB-E4A0BB920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1" y="1069032"/>
            <a:ext cx="3131840" cy="1781709"/>
          </a:xfrm>
          <a:prstGeom prst="rect">
            <a:avLst/>
          </a:prstGeom>
        </p:spPr>
      </p:pic>
      <p:pic>
        <p:nvPicPr>
          <p:cNvPr id="6" name="Picture 5">
            <a:extLst>
              <a:ext uri="{FF2B5EF4-FFF2-40B4-BE49-F238E27FC236}">
                <a16:creationId xmlns:a16="http://schemas.microsoft.com/office/drawing/2014/main" id="{488099A6-5B03-96ED-6248-C64295F46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321" y="1091692"/>
            <a:ext cx="3027115" cy="1761629"/>
          </a:xfrm>
          <a:prstGeom prst="rect">
            <a:avLst/>
          </a:prstGeom>
        </p:spPr>
      </p:pic>
      <p:pic>
        <p:nvPicPr>
          <p:cNvPr id="8" name="Picture 7">
            <a:extLst>
              <a:ext uri="{FF2B5EF4-FFF2-40B4-BE49-F238E27FC236}">
                <a16:creationId xmlns:a16="http://schemas.microsoft.com/office/drawing/2014/main" id="{AD63672E-3785-908F-8E08-6AA79A40F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0436" y="1089111"/>
            <a:ext cx="2792465" cy="1820578"/>
          </a:xfrm>
          <a:prstGeom prst="rect">
            <a:avLst/>
          </a:prstGeom>
        </p:spPr>
      </p:pic>
      <p:pic>
        <p:nvPicPr>
          <p:cNvPr id="10" name="Picture 9">
            <a:extLst>
              <a:ext uri="{FF2B5EF4-FFF2-40B4-BE49-F238E27FC236}">
                <a16:creationId xmlns:a16="http://schemas.microsoft.com/office/drawing/2014/main" id="{0BBC4BCF-A059-AF30-5FCD-B82EA46862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828" y="2850741"/>
            <a:ext cx="3936180" cy="2233810"/>
          </a:xfrm>
          <a:prstGeom prst="rect">
            <a:avLst/>
          </a:prstGeom>
        </p:spPr>
      </p:pic>
      <p:pic>
        <p:nvPicPr>
          <p:cNvPr id="14" name="Picture 13">
            <a:extLst>
              <a:ext uri="{FF2B5EF4-FFF2-40B4-BE49-F238E27FC236}">
                <a16:creationId xmlns:a16="http://schemas.microsoft.com/office/drawing/2014/main" id="{1B575600-7D08-CC02-F200-7A34339C9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008" y="2825291"/>
            <a:ext cx="3792164" cy="2303351"/>
          </a:xfrm>
          <a:prstGeom prst="rect">
            <a:avLst/>
          </a:prstGeom>
        </p:spPr>
      </p:pic>
    </p:spTree>
    <p:extLst>
      <p:ext uri="{BB962C8B-B14F-4D97-AF65-F5344CB8AC3E}">
        <p14:creationId xmlns:p14="http://schemas.microsoft.com/office/powerpoint/2010/main" val="228808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DC3020-9782-1C4F-49FC-65B8EC1CD153}"/>
              </a:ext>
            </a:extLst>
          </p:cNvPr>
          <p:cNvSpPr>
            <a:spLocks noGrp="1"/>
          </p:cNvSpPr>
          <p:nvPr>
            <p:ph type="body" sz="quarter" idx="10"/>
          </p:nvPr>
        </p:nvSpPr>
        <p:spPr>
          <a:xfrm>
            <a:off x="1" y="123478"/>
            <a:ext cx="2699792" cy="576064"/>
          </a:xfrm>
        </p:spPr>
        <p:txBody>
          <a:bodyPr/>
          <a:lstStyle/>
          <a:p>
            <a:r>
              <a:rPr lang="en-US" sz="2400" b="1" dirty="0">
                <a:latin typeface="Times New Roman" panose="02020603050405020304" pitchFamily="18" charset="0"/>
                <a:cs typeface="Times New Roman" panose="02020603050405020304" pitchFamily="18" charset="0"/>
              </a:rPr>
              <a:t>METRICS</a:t>
            </a:r>
            <a:endParaRPr lang="en-IN" sz="2400" b="1" dirty="0">
              <a:latin typeface="Times New Roman" panose="02020603050405020304" pitchFamily="18" charset="0"/>
              <a:cs typeface="Times New Roman" panose="02020603050405020304" pitchFamily="18" charset="0"/>
            </a:endParaRPr>
          </a:p>
        </p:txBody>
      </p:sp>
      <p:pic>
        <p:nvPicPr>
          <p:cNvPr id="8196" name="Picture 4">
            <a:extLst>
              <a:ext uri="{FF2B5EF4-FFF2-40B4-BE49-F238E27FC236}">
                <a16:creationId xmlns:a16="http://schemas.microsoft.com/office/drawing/2014/main" id="{8E87B182-D3F9-D92B-16F6-6983C9CB2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03598"/>
            <a:ext cx="7344816"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27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6243CC1-F7FF-5ACA-62C5-CB9B8F9CBA3C}"/>
              </a:ext>
            </a:extLst>
          </p:cNvPr>
          <p:cNvSpPr>
            <a:spLocks noGrp="1"/>
          </p:cNvSpPr>
          <p:nvPr>
            <p:ph type="body" sz="quarter" idx="4294967295"/>
          </p:nvPr>
        </p:nvSpPr>
        <p:spPr>
          <a:xfrm>
            <a:off x="2627784" y="123279"/>
            <a:ext cx="4248150" cy="576263"/>
          </a:xfrm>
          <a:prstGeom prst="rect">
            <a:avLst/>
          </a:prstGeom>
        </p:spPr>
        <p:txBody>
          <a:bodyPr/>
          <a:lstStyle/>
          <a:p>
            <a:pPr marL="0" indent="0">
              <a:buNone/>
            </a:pPr>
            <a:r>
              <a:rPr lang="en-US" sz="2400" b="1" dirty="0">
                <a:latin typeface="Times New Roman" panose="02020603050405020304" pitchFamily="18" charset="0"/>
                <a:cs typeface="Times New Roman" panose="02020603050405020304" pitchFamily="18" charset="0"/>
              </a:rPr>
              <a:t>METRICS </a:t>
            </a:r>
            <a:endParaRPr lang="en-IN" sz="2400" b="1"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88A680BF-D1DD-E775-CFBD-99C0EB6A8C23}"/>
              </a:ext>
            </a:extLst>
          </p:cNvPr>
          <p:cNvSpPr>
            <a:spLocks noGrp="1"/>
          </p:cNvSpPr>
          <p:nvPr>
            <p:ph type="body" sz="quarter" idx="4294967295"/>
          </p:nvPr>
        </p:nvSpPr>
        <p:spPr>
          <a:xfrm>
            <a:off x="2627784" y="699542"/>
            <a:ext cx="4248150" cy="287337"/>
          </a:xfrm>
          <a:prstGeom prst="rect">
            <a:avLst/>
          </a:prstGeom>
        </p:spPr>
        <p:txBody>
          <a:bodyPr/>
          <a:lstStyle/>
          <a:p>
            <a:pPr marL="0" indent="0">
              <a:buNone/>
            </a:pPr>
            <a:r>
              <a:rPr lang="en-US" sz="1600" b="1" dirty="0">
                <a:latin typeface="Times New Roman" panose="02020603050405020304" pitchFamily="18" charset="0"/>
                <a:cs typeface="Times New Roman" panose="02020603050405020304" pitchFamily="18" charset="0"/>
              </a:rPr>
              <a:t>VELOCITY REPORT </a:t>
            </a:r>
            <a:endParaRPr lang="en-IN" sz="1600" b="1" dirty="0">
              <a:latin typeface="Times New Roman" panose="02020603050405020304" pitchFamily="18" charset="0"/>
              <a:cs typeface="Times New Roman" panose="02020603050405020304" pitchFamily="18" charset="0"/>
            </a:endParaRPr>
          </a:p>
        </p:txBody>
      </p:sp>
      <p:pic>
        <p:nvPicPr>
          <p:cNvPr id="2" name="Picture 1" descr="Graphical user interface, application&#10;&#10;Description automatically generated">
            <a:extLst>
              <a:ext uri="{FF2B5EF4-FFF2-40B4-BE49-F238E27FC236}">
                <a16:creationId xmlns:a16="http://schemas.microsoft.com/office/drawing/2014/main" id="{9D702BEC-59AF-1C2C-0744-74EDC84B773D}"/>
              </a:ext>
            </a:extLst>
          </p:cNvPr>
          <p:cNvPicPr>
            <a:picLocks noChangeAspect="1"/>
          </p:cNvPicPr>
          <p:nvPr/>
        </p:nvPicPr>
        <p:blipFill>
          <a:blip r:embed="rId2"/>
          <a:stretch>
            <a:fillRect/>
          </a:stretch>
        </p:blipFill>
        <p:spPr>
          <a:xfrm>
            <a:off x="2843808" y="1419622"/>
            <a:ext cx="5943600" cy="3390900"/>
          </a:xfrm>
          <a:prstGeom prst="rect">
            <a:avLst/>
          </a:prstGeom>
        </p:spPr>
      </p:pic>
    </p:spTree>
    <p:extLst>
      <p:ext uri="{BB962C8B-B14F-4D97-AF65-F5344CB8AC3E}">
        <p14:creationId xmlns:p14="http://schemas.microsoft.com/office/powerpoint/2010/main" val="1981510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10258C-53A7-237D-710A-AC24C87D2EBB}"/>
              </a:ext>
            </a:extLst>
          </p:cNvPr>
          <p:cNvSpPr>
            <a:spLocks noGrp="1"/>
          </p:cNvSpPr>
          <p:nvPr>
            <p:ph type="body" sz="quarter" idx="4294967295"/>
          </p:nvPr>
        </p:nvSpPr>
        <p:spPr>
          <a:xfrm>
            <a:off x="1547664" y="123825"/>
            <a:ext cx="5904656" cy="576263"/>
          </a:xfrm>
          <a:prstGeom prst="rect">
            <a:avLst/>
          </a:prstGeom>
        </p:spPr>
        <p:txBody>
          <a:bodyPr/>
          <a:lstStyle/>
          <a:p>
            <a:pPr marL="0" indent="0">
              <a:buNone/>
            </a:pPr>
            <a:r>
              <a:rPr lang="en-US" sz="2400" b="1" dirty="0">
                <a:latin typeface="Times New Roman" panose="02020603050405020304" pitchFamily="18" charset="0"/>
                <a:cs typeface="Times New Roman" panose="02020603050405020304" pitchFamily="18" charset="0"/>
              </a:rPr>
              <a:t>TEAM MEMBERS VELOCITY REPORT </a:t>
            </a:r>
            <a:endParaRPr lang="en-IN" sz="2400" b="1" dirty="0">
              <a:latin typeface="Times New Roman" panose="02020603050405020304" pitchFamily="18" charset="0"/>
              <a:cs typeface="Times New Roman" panose="02020603050405020304" pitchFamily="18" charset="0"/>
            </a:endParaRPr>
          </a:p>
        </p:txBody>
      </p:sp>
      <p:pic>
        <p:nvPicPr>
          <p:cNvPr id="2" name="image1.jpeg">
            <a:extLst>
              <a:ext uri="{FF2B5EF4-FFF2-40B4-BE49-F238E27FC236}">
                <a16:creationId xmlns:a16="http://schemas.microsoft.com/office/drawing/2014/main" id="{F8B07309-EC29-6876-CA95-23A71724F75B}"/>
              </a:ext>
            </a:extLst>
          </p:cNvPr>
          <p:cNvPicPr>
            <a:picLocks noChangeAspect="1"/>
          </p:cNvPicPr>
          <p:nvPr/>
        </p:nvPicPr>
        <p:blipFill rotWithShape="1">
          <a:blip r:embed="rId2" cstate="print"/>
          <a:srcRect l="20550" t="11799" r="11533" b="1688"/>
          <a:stretch/>
        </p:blipFill>
        <p:spPr bwMode="auto">
          <a:xfrm rot="5400000">
            <a:off x="3657910" y="-322052"/>
            <a:ext cx="4095924" cy="6876256"/>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314E397-CD4F-B6BD-4669-E3B88DFC58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0012" y="2067694"/>
            <a:ext cx="4392487" cy="3075806"/>
          </a:xfrm>
          <a:prstGeom prst="rect">
            <a:avLst/>
          </a:prstGeom>
        </p:spPr>
      </p:pic>
    </p:spTree>
    <p:extLst>
      <p:ext uri="{BB962C8B-B14F-4D97-AF65-F5344CB8AC3E}">
        <p14:creationId xmlns:p14="http://schemas.microsoft.com/office/powerpoint/2010/main" val="393588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6243CC1-F7FF-5ACA-62C5-CB9B8F9CBA3C}"/>
              </a:ext>
            </a:extLst>
          </p:cNvPr>
          <p:cNvSpPr>
            <a:spLocks noGrp="1"/>
          </p:cNvSpPr>
          <p:nvPr>
            <p:ph type="body" sz="quarter" idx="4294967295"/>
          </p:nvPr>
        </p:nvSpPr>
        <p:spPr>
          <a:xfrm>
            <a:off x="2339752" y="11716"/>
            <a:ext cx="4248150" cy="529908"/>
          </a:xfrm>
          <a:prstGeom prst="rect">
            <a:avLst/>
          </a:prstGeom>
        </p:spPr>
        <p:txBody>
          <a:bodyPr/>
          <a:lstStyle/>
          <a:p>
            <a:pPr marL="0" indent="0">
              <a:buNone/>
            </a:pPr>
            <a:r>
              <a:rPr lang="en-US" sz="2400" b="1" dirty="0">
                <a:latin typeface="Times New Roman" panose="02020603050405020304" pitchFamily="18" charset="0"/>
                <a:cs typeface="Times New Roman" panose="02020603050405020304" pitchFamily="18" charset="0"/>
              </a:rPr>
              <a:t>METRICS </a:t>
            </a:r>
            <a:endParaRPr lang="en-IN" sz="2400" b="1"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88A680BF-D1DD-E775-CFBD-99C0EB6A8C23}"/>
              </a:ext>
            </a:extLst>
          </p:cNvPr>
          <p:cNvSpPr>
            <a:spLocks noGrp="1"/>
          </p:cNvSpPr>
          <p:nvPr>
            <p:ph type="body" sz="quarter" idx="4294967295"/>
          </p:nvPr>
        </p:nvSpPr>
        <p:spPr>
          <a:xfrm>
            <a:off x="2267744" y="538166"/>
            <a:ext cx="4248150" cy="287337"/>
          </a:xfrm>
          <a:prstGeom prst="rect">
            <a:avLst/>
          </a:prstGeom>
        </p:spPr>
        <p:txBody>
          <a:bodyPr/>
          <a:lstStyle/>
          <a:p>
            <a:pPr marL="0" indent="0">
              <a:buNone/>
            </a:pPr>
            <a:r>
              <a:rPr lang="en-US" sz="1600" b="1" dirty="0">
                <a:latin typeface="Times New Roman" panose="02020603050405020304" pitchFamily="18" charset="0"/>
                <a:cs typeface="Times New Roman" panose="02020603050405020304" pitchFamily="18" charset="0"/>
              </a:rPr>
              <a:t>SPRINT BURNDOWN CHART </a:t>
            </a:r>
            <a:endParaRPr lang="en-IN" sz="1600" b="1" dirty="0">
              <a:latin typeface="Times New Roman" panose="02020603050405020304" pitchFamily="18" charset="0"/>
              <a:cs typeface="Times New Roman" panose="02020603050405020304" pitchFamily="18" charset="0"/>
            </a:endParaRPr>
          </a:p>
        </p:txBody>
      </p:sp>
      <p:pic>
        <p:nvPicPr>
          <p:cNvPr id="12" name="Picture 11" descr="A picture containing bar chart&#10;&#10;Description automatically generated">
            <a:extLst>
              <a:ext uri="{FF2B5EF4-FFF2-40B4-BE49-F238E27FC236}">
                <a16:creationId xmlns:a16="http://schemas.microsoft.com/office/drawing/2014/main" id="{05398E89-FC6F-8D61-01CD-C03F14D3769E}"/>
              </a:ext>
            </a:extLst>
          </p:cNvPr>
          <p:cNvPicPr>
            <a:picLocks noChangeAspect="1"/>
          </p:cNvPicPr>
          <p:nvPr/>
        </p:nvPicPr>
        <p:blipFill>
          <a:blip r:embed="rId2"/>
          <a:stretch>
            <a:fillRect/>
          </a:stretch>
        </p:blipFill>
        <p:spPr>
          <a:xfrm>
            <a:off x="2555776" y="1063308"/>
            <a:ext cx="6447656" cy="3740467"/>
          </a:xfrm>
          <a:prstGeom prst="rect">
            <a:avLst/>
          </a:prstGeom>
        </p:spPr>
      </p:pic>
    </p:spTree>
    <p:extLst>
      <p:ext uri="{BB962C8B-B14F-4D97-AF65-F5344CB8AC3E}">
        <p14:creationId xmlns:p14="http://schemas.microsoft.com/office/powerpoint/2010/main" val="1346782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6243CC1-F7FF-5ACA-62C5-CB9B8F9CBA3C}"/>
              </a:ext>
            </a:extLst>
          </p:cNvPr>
          <p:cNvSpPr>
            <a:spLocks noGrp="1"/>
          </p:cNvSpPr>
          <p:nvPr>
            <p:ph type="body" sz="quarter" idx="4294967295"/>
          </p:nvPr>
        </p:nvSpPr>
        <p:spPr>
          <a:xfrm>
            <a:off x="2339752" y="11716"/>
            <a:ext cx="4248150" cy="529908"/>
          </a:xfrm>
          <a:prstGeom prst="rect">
            <a:avLst/>
          </a:prstGeom>
        </p:spPr>
        <p:txBody>
          <a:bodyPr/>
          <a:lstStyle/>
          <a:p>
            <a:pPr marL="0" indent="0">
              <a:buNone/>
            </a:pPr>
            <a:r>
              <a:rPr lang="en-US" sz="2400" b="1" dirty="0">
                <a:latin typeface="Times New Roman" panose="02020603050405020304" pitchFamily="18" charset="0"/>
                <a:cs typeface="Times New Roman" panose="02020603050405020304" pitchFamily="18" charset="0"/>
              </a:rPr>
              <a:t>METRICS </a:t>
            </a:r>
            <a:endParaRPr lang="en-IN" sz="2400" b="1"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88A680BF-D1DD-E775-CFBD-99C0EB6A8C23}"/>
              </a:ext>
            </a:extLst>
          </p:cNvPr>
          <p:cNvSpPr>
            <a:spLocks noGrp="1"/>
          </p:cNvSpPr>
          <p:nvPr>
            <p:ph type="body" sz="quarter" idx="4294967295"/>
          </p:nvPr>
        </p:nvSpPr>
        <p:spPr>
          <a:xfrm>
            <a:off x="2267744" y="538166"/>
            <a:ext cx="4752528" cy="287337"/>
          </a:xfrm>
          <a:prstGeom prst="rect">
            <a:avLst/>
          </a:prstGeom>
        </p:spPr>
        <p:txBody>
          <a:bodyPr/>
          <a:lstStyle/>
          <a:p>
            <a:pPr marL="0" indent="0">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COMPLELETED vs </a:t>
            </a:r>
            <a:r>
              <a:rPr lang="en-US" sz="1800" b="1" dirty="0">
                <a:latin typeface="Times New Roman" panose="02020603050405020304" pitchFamily="18" charset="0"/>
                <a:ea typeface="Calibri" panose="020F0502020204030204" pitchFamily="34" charset="0"/>
                <a:cs typeface="Times New Roman" panose="02020603050405020304" pitchFamily="18" charset="0"/>
              </a:rPr>
              <a:t>COMMITTED RATIO</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600" b="1" dirty="0">
              <a:latin typeface="Times New Roman" panose="02020603050405020304" pitchFamily="18" charset="0"/>
              <a:cs typeface="Times New Roman" panose="02020603050405020304" pitchFamily="18" charset="0"/>
            </a:endParaRPr>
          </a:p>
        </p:txBody>
      </p:sp>
      <p:pic>
        <p:nvPicPr>
          <p:cNvPr id="2" name="Picture 1" descr="Graphical user interface, application, table&#10;&#10;Description automatically generated with medium confidence">
            <a:extLst>
              <a:ext uri="{FF2B5EF4-FFF2-40B4-BE49-F238E27FC236}">
                <a16:creationId xmlns:a16="http://schemas.microsoft.com/office/drawing/2014/main" id="{3037B4C5-BB9F-8BBB-FEAC-8CCCA1B1C054}"/>
              </a:ext>
            </a:extLst>
          </p:cNvPr>
          <p:cNvPicPr>
            <a:picLocks noChangeAspect="1"/>
          </p:cNvPicPr>
          <p:nvPr/>
        </p:nvPicPr>
        <p:blipFill>
          <a:blip r:embed="rId2"/>
          <a:stretch>
            <a:fillRect/>
          </a:stretch>
        </p:blipFill>
        <p:spPr>
          <a:xfrm>
            <a:off x="2411760" y="1203598"/>
            <a:ext cx="6408712" cy="3714115"/>
          </a:xfrm>
          <a:prstGeom prst="rect">
            <a:avLst/>
          </a:prstGeom>
        </p:spPr>
      </p:pic>
    </p:spTree>
    <p:extLst>
      <p:ext uri="{BB962C8B-B14F-4D97-AF65-F5344CB8AC3E}">
        <p14:creationId xmlns:p14="http://schemas.microsoft.com/office/powerpoint/2010/main" val="448157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10258C-53A7-237D-710A-AC24C87D2EBB}"/>
              </a:ext>
            </a:extLst>
          </p:cNvPr>
          <p:cNvSpPr>
            <a:spLocks noGrp="1"/>
          </p:cNvSpPr>
          <p:nvPr>
            <p:ph type="body" sz="quarter" idx="10"/>
          </p:nvPr>
        </p:nvSpPr>
        <p:spPr>
          <a:xfrm>
            <a:off x="0" y="123478"/>
            <a:ext cx="3635896" cy="576064"/>
          </a:xfrm>
        </p:spPr>
        <p:txBody>
          <a:bodyPr/>
          <a:lstStyle/>
          <a:p>
            <a:r>
              <a:rPr lang="en-US" sz="2400" b="1" dirty="0">
                <a:latin typeface="Times New Roman" panose="02020603050405020304" pitchFamily="18" charset="0"/>
                <a:cs typeface="Times New Roman" panose="02020603050405020304" pitchFamily="18" charset="0"/>
              </a:rPr>
              <a:t>RETROSPECTIVE </a:t>
            </a:r>
            <a:endParaRPr lang="en-IN" sz="2400" b="1" dirty="0">
              <a:latin typeface="Times New Roman" panose="02020603050405020304" pitchFamily="18" charset="0"/>
              <a:cs typeface="Times New Roman" panose="02020603050405020304" pitchFamily="18" charset="0"/>
            </a:endParaRPr>
          </a:p>
        </p:txBody>
      </p:sp>
      <p:sp>
        <p:nvSpPr>
          <p:cNvPr id="9" name="Round Same Side Corner Rectangle 14">
            <a:extLst>
              <a:ext uri="{FF2B5EF4-FFF2-40B4-BE49-F238E27FC236}">
                <a16:creationId xmlns:a16="http://schemas.microsoft.com/office/drawing/2014/main" id="{5061AC62-AB81-04D1-5467-CCAACFCEB553}"/>
              </a:ext>
            </a:extLst>
          </p:cNvPr>
          <p:cNvSpPr/>
          <p:nvPr/>
        </p:nvSpPr>
        <p:spPr>
          <a:xfrm rot="16200000">
            <a:off x="966167" y="1644813"/>
            <a:ext cx="936104" cy="264930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 name="Round Same Side Corner Rectangle 14">
            <a:extLst>
              <a:ext uri="{FF2B5EF4-FFF2-40B4-BE49-F238E27FC236}">
                <a16:creationId xmlns:a16="http://schemas.microsoft.com/office/drawing/2014/main" id="{D4B7DF3C-69DA-EDC3-E49A-C21CBF29012F}"/>
              </a:ext>
            </a:extLst>
          </p:cNvPr>
          <p:cNvSpPr/>
          <p:nvPr/>
        </p:nvSpPr>
        <p:spPr>
          <a:xfrm rot="16200000">
            <a:off x="966169" y="2824483"/>
            <a:ext cx="936103" cy="26493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 name="Round Same Side Corner Rectangle 14">
            <a:extLst>
              <a:ext uri="{FF2B5EF4-FFF2-40B4-BE49-F238E27FC236}">
                <a16:creationId xmlns:a16="http://schemas.microsoft.com/office/drawing/2014/main" id="{B3E65160-88C8-A01C-7611-4ADA7A9FFC61}"/>
              </a:ext>
            </a:extLst>
          </p:cNvPr>
          <p:cNvSpPr/>
          <p:nvPr/>
        </p:nvSpPr>
        <p:spPr>
          <a:xfrm rot="5400000">
            <a:off x="5290354" y="-942342"/>
            <a:ext cx="936105" cy="5392789"/>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3" name="Round Same Side Corner Rectangle 14">
            <a:extLst>
              <a:ext uri="{FF2B5EF4-FFF2-40B4-BE49-F238E27FC236}">
                <a16:creationId xmlns:a16="http://schemas.microsoft.com/office/drawing/2014/main" id="{9D74B8FD-A1E6-2518-6F0B-0DEBF9C6E734}"/>
              </a:ext>
            </a:extLst>
          </p:cNvPr>
          <p:cNvSpPr/>
          <p:nvPr/>
        </p:nvSpPr>
        <p:spPr>
          <a:xfrm rot="5400000">
            <a:off x="5259163" y="303284"/>
            <a:ext cx="936106" cy="532078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4" name="Round Same Side Corner Rectangle 14">
            <a:extLst>
              <a:ext uri="{FF2B5EF4-FFF2-40B4-BE49-F238E27FC236}">
                <a16:creationId xmlns:a16="http://schemas.microsoft.com/office/drawing/2014/main" id="{CF53E7C5-0BBD-F3EA-9736-6F37EC50BC2E}"/>
              </a:ext>
            </a:extLst>
          </p:cNvPr>
          <p:cNvSpPr/>
          <p:nvPr/>
        </p:nvSpPr>
        <p:spPr>
          <a:xfrm rot="5400000">
            <a:off x="5290351" y="1457955"/>
            <a:ext cx="936105" cy="539279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8" name="TextBox 17">
            <a:extLst>
              <a:ext uri="{FF2B5EF4-FFF2-40B4-BE49-F238E27FC236}">
                <a16:creationId xmlns:a16="http://schemas.microsoft.com/office/drawing/2014/main" id="{5B8085AC-7514-33F4-5423-E2E291A2B818}"/>
              </a:ext>
            </a:extLst>
          </p:cNvPr>
          <p:cNvSpPr txBox="1"/>
          <p:nvPr/>
        </p:nvSpPr>
        <p:spPr>
          <a:xfrm>
            <a:off x="210368" y="2703915"/>
            <a:ext cx="2863848"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What needs improvement</a:t>
            </a:r>
          </a:p>
        </p:txBody>
      </p:sp>
      <p:sp>
        <p:nvSpPr>
          <p:cNvPr id="20" name="TextBox 19">
            <a:extLst>
              <a:ext uri="{FF2B5EF4-FFF2-40B4-BE49-F238E27FC236}">
                <a16:creationId xmlns:a16="http://schemas.microsoft.com/office/drawing/2014/main" id="{2F0E8FE5-18F7-1DAB-EA4A-B663B25498D2}"/>
              </a:ext>
            </a:extLst>
          </p:cNvPr>
          <p:cNvSpPr txBox="1"/>
          <p:nvPr/>
        </p:nvSpPr>
        <p:spPr>
          <a:xfrm>
            <a:off x="701932" y="3930326"/>
            <a:ext cx="1453332"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Next Steps</a:t>
            </a:r>
          </a:p>
        </p:txBody>
      </p:sp>
      <p:sp>
        <p:nvSpPr>
          <p:cNvPr id="21" name="Round Same Side Corner Rectangle 14">
            <a:extLst>
              <a:ext uri="{FF2B5EF4-FFF2-40B4-BE49-F238E27FC236}">
                <a16:creationId xmlns:a16="http://schemas.microsoft.com/office/drawing/2014/main" id="{690F66A4-EC83-A402-17A6-019CEC2AC996}"/>
              </a:ext>
            </a:extLst>
          </p:cNvPr>
          <p:cNvSpPr/>
          <p:nvPr/>
        </p:nvSpPr>
        <p:spPr>
          <a:xfrm rot="16200000">
            <a:off x="994677" y="469822"/>
            <a:ext cx="936104" cy="259228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4" name="TextBox 23">
            <a:extLst>
              <a:ext uri="{FF2B5EF4-FFF2-40B4-BE49-F238E27FC236}">
                <a16:creationId xmlns:a16="http://schemas.microsoft.com/office/drawing/2014/main" id="{7A7C484C-DF4C-1B2F-4458-7FE648EBE834}"/>
              </a:ext>
            </a:extLst>
          </p:cNvPr>
          <p:cNvSpPr txBox="1"/>
          <p:nvPr/>
        </p:nvSpPr>
        <p:spPr>
          <a:xfrm>
            <a:off x="624458" y="1608213"/>
            <a:ext cx="2147342"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What went well</a:t>
            </a:r>
          </a:p>
        </p:txBody>
      </p:sp>
      <p:sp>
        <p:nvSpPr>
          <p:cNvPr id="26" name="TextBox 25">
            <a:extLst>
              <a:ext uri="{FF2B5EF4-FFF2-40B4-BE49-F238E27FC236}">
                <a16:creationId xmlns:a16="http://schemas.microsoft.com/office/drawing/2014/main" id="{5B1A89AE-8CAB-743E-CBAA-CC88268E340D}"/>
              </a:ext>
            </a:extLst>
          </p:cNvPr>
          <p:cNvSpPr txBox="1"/>
          <p:nvPr/>
        </p:nvSpPr>
        <p:spPr>
          <a:xfrm>
            <a:off x="3062014" y="1275606"/>
            <a:ext cx="5254402" cy="830997"/>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As we are using Microsoft Teams for daily communication </a:t>
            </a:r>
          </a:p>
          <a:p>
            <a:r>
              <a:rPr lang="en-IN" sz="1600" dirty="0">
                <a:latin typeface="Times New Roman" panose="02020603050405020304" pitchFamily="18" charset="0"/>
                <a:cs typeface="Times New Roman" panose="02020603050405020304" pitchFamily="18" charset="0"/>
              </a:rPr>
              <a:t>and for team meetings, Communication and updates between team members was in more organized way in this sprint.</a:t>
            </a:r>
          </a:p>
        </p:txBody>
      </p:sp>
      <p:sp>
        <p:nvSpPr>
          <p:cNvPr id="28" name="TextBox 27">
            <a:extLst>
              <a:ext uri="{FF2B5EF4-FFF2-40B4-BE49-F238E27FC236}">
                <a16:creationId xmlns:a16="http://schemas.microsoft.com/office/drawing/2014/main" id="{09F0B3B2-E297-09A5-3B85-9BFD7656EA48}"/>
              </a:ext>
            </a:extLst>
          </p:cNvPr>
          <p:cNvSpPr txBox="1"/>
          <p:nvPr/>
        </p:nvSpPr>
        <p:spPr>
          <a:xfrm>
            <a:off x="3029666" y="2473083"/>
            <a:ext cx="5790805" cy="830997"/>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Team members should discuss if they have any doubts </a:t>
            </a:r>
          </a:p>
          <a:p>
            <a:r>
              <a:rPr lang="en-IN" sz="1600" dirty="0">
                <a:latin typeface="Times New Roman" panose="02020603050405020304" pitchFamily="18" charset="0"/>
                <a:cs typeface="Times New Roman" panose="02020603050405020304" pitchFamily="18" charset="0"/>
              </a:rPr>
              <a:t>regarding their assigned user stories in team meetings, rather </a:t>
            </a:r>
          </a:p>
          <a:p>
            <a:r>
              <a:rPr lang="en-IN" sz="1600" dirty="0">
                <a:latin typeface="Times New Roman" panose="02020603050405020304" pitchFamily="18" charset="0"/>
                <a:cs typeface="Times New Roman" panose="02020603050405020304" pitchFamily="18" charset="0"/>
              </a:rPr>
              <a:t>than asking the doubts on the day of submission.</a:t>
            </a:r>
          </a:p>
        </p:txBody>
      </p:sp>
      <p:sp>
        <p:nvSpPr>
          <p:cNvPr id="30" name="TextBox 29">
            <a:extLst>
              <a:ext uri="{FF2B5EF4-FFF2-40B4-BE49-F238E27FC236}">
                <a16:creationId xmlns:a16="http://schemas.microsoft.com/office/drawing/2014/main" id="{7E94CCC8-0DE2-0EED-D001-72F03FC150F9}"/>
              </a:ext>
            </a:extLst>
          </p:cNvPr>
          <p:cNvSpPr txBox="1"/>
          <p:nvPr/>
        </p:nvSpPr>
        <p:spPr>
          <a:xfrm>
            <a:off x="2998935" y="3706290"/>
            <a:ext cx="5455866" cy="830997"/>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In the next sprint we should make sure that work load is same </a:t>
            </a:r>
          </a:p>
          <a:p>
            <a:r>
              <a:rPr lang="en-IN" sz="1600" dirty="0">
                <a:latin typeface="Times New Roman" panose="02020603050405020304" pitchFamily="18" charset="0"/>
                <a:cs typeface="Times New Roman" panose="02020603050405020304" pitchFamily="18" charset="0"/>
              </a:rPr>
              <a:t>for every team member, so that one should not be overwhelmed with their assigned work Page.</a:t>
            </a:r>
          </a:p>
        </p:txBody>
      </p:sp>
    </p:spTree>
    <p:extLst>
      <p:ext uri="{BB962C8B-B14F-4D97-AF65-F5344CB8AC3E}">
        <p14:creationId xmlns:p14="http://schemas.microsoft.com/office/powerpoint/2010/main" val="1932970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10258C-53A7-237D-710A-AC24C87D2EBB}"/>
              </a:ext>
            </a:extLst>
          </p:cNvPr>
          <p:cNvSpPr>
            <a:spLocks noGrp="1"/>
          </p:cNvSpPr>
          <p:nvPr>
            <p:ph type="body" sz="quarter" idx="10"/>
          </p:nvPr>
        </p:nvSpPr>
        <p:spPr>
          <a:xfrm>
            <a:off x="0" y="123478"/>
            <a:ext cx="2339752" cy="576064"/>
          </a:xfrm>
        </p:spPr>
        <p:txBody>
          <a:bodyPr/>
          <a:lstStyle/>
          <a:p>
            <a:r>
              <a:rPr lang="en-US" sz="2400" b="1" dirty="0">
                <a:latin typeface="Times New Roman" panose="02020603050405020304" pitchFamily="18" charset="0"/>
                <a:cs typeface="Times New Roman" panose="02020603050405020304" pitchFamily="18" charset="0"/>
              </a:rPr>
              <a:t>SPRINT 3</a:t>
            </a:r>
            <a:endParaRPr lang="en-IN" sz="2400" b="1" dirty="0">
              <a:latin typeface="Times New Roman" panose="02020603050405020304" pitchFamily="18" charset="0"/>
              <a:cs typeface="Times New Roman" panose="02020603050405020304" pitchFamily="18" charset="0"/>
            </a:endParaRPr>
          </a:p>
        </p:txBody>
      </p:sp>
      <p:pic>
        <p:nvPicPr>
          <p:cNvPr id="17414" name="Picture 6" descr="Scrum for Agile Product Management Teams | Definition and Overview">
            <a:extLst>
              <a:ext uri="{FF2B5EF4-FFF2-40B4-BE49-F238E27FC236}">
                <a16:creationId xmlns:a16="http://schemas.microsoft.com/office/drawing/2014/main" id="{7AC631C0-C1FB-715E-33EA-899275677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9582"/>
            <a:ext cx="9144000" cy="408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38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10258C-53A7-237D-710A-AC24C87D2EBB}"/>
              </a:ext>
            </a:extLst>
          </p:cNvPr>
          <p:cNvSpPr>
            <a:spLocks noGrp="1"/>
          </p:cNvSpPr>
          <p:nvPr>
            <p:ph type="body" sz="quarter" idx="10"/>
          </p:nvPr>
        </p:nvSpPr>
        <p:spPr>
          <a:xfrm>
            <a:off x="0" y="123478"/>
            <a:ext cx="2339752" cy="576064"/>
          </a:xfrm>
        </p:spPr>
        <p:txBody>
          <a:bodyPr/>
          <a:lstStyle/>
          <a:p>
            <a:r>
              <a:rPr lang="en-US" sz="2400" b="1" dirty="0">
                <a:latin typeface="Times New Roman" panose="02020603050405020304" pitchFamily="18" charset="0"/>
                <a:cs typeface="Times New Roman" panose="02020603050405020304" pitchFamily="18" charset="0"/>
              </a:rPr>
              <a:t>SPRINT 3</a:t>
            </a:r>
            <a:endParaRPr lang="en-IN" sz="2400" b="1" dirty="0">
              <a:latin typeface="Times New Roman" panose="02020603050405020304" pitchFamily="18" charset="0"/>
              <a:cs typeface="Times New Roman" panose="02020603050405020304" pitchFamily="18" charset="0"/>
            </a:endParaRPr>
          </a:p>
        </p:txBody>
      </p:sp>
      <p:pic>
        <p:nvPicPr>
          <p:cNvPr id="2" name="Picture 1" descr="Text&#10;&#10;Description automatically generated">
            <a:extLst>
              <a:ext uri="{FF2B5EF4-FFF2-40B4-BE49-F238E27FC236}">
                <a16:creationId xmlns:a16="http://schemas.microsoft.com/office/drawing/2014/main" id="{F5A7B59E-C549-9866-50AE-F3A2A7CCA7FC}"/>
              </a:ext>
            </a:extLst>
          </p:cNvPr>
          <p:cNvPicPr>
            <a:picLocks noChangeAspect="1"/>
          </p:cNvPicPr>
          <p:nvPr/>
        </p:nvPicPr>
        <p:blipFill>
          <a:blip r:embed="rId2"/>
          <a:stretch>
            <a:fillRect/>
          </a:stretch>
        </p:blipFill>
        <p:spPr>
          <a:xfrm>
            <a:off x="251520" y="1203598"/>
            <a:ext cx="8640960" cy="3600400"/>
          </a:xfrm>
          <a:prstGeom prst="rect">
            <a:avLst/>
          </a:prstGeom>
        </p:spPr>
      </p:pic>
    </p:spTree>
    <p:extLst>
      <p:ext uri="{BB962C8B-B14F-4D97-AF65-F5344CB8AC3E}">
        <p14:creationId xmlns:p14="http://schemas.microsoft.com/office/powerpoint/2010/main" val="3049705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99592" y="-54247"/>
            <a:ext cx="288032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2800" b="1" dirty="0">
                <a:solidFill>
                  <a:schemeClr val="tx1">
                    <a:lumMod val="75000"/>
                    <a:lumOff val="25000"/>
                  </a:schemeClr>
                </a:solidFill>
                <a:latin typeface="Times New Roman" panose="02020603050405020304" pitchFamily="18" charset="0"/>
                <a:cs typeface="Times New Roman" panose="02020603050405020304" pitchFamily="18" charset="0"/>
              </a:rPr>
              <a:t>AGENDA </a:t>
            </a:r>
          </a:p>
        </p:txBody>
      </p:sp>
      <p:grpSp>
        <p:nvGrpSpPr>
          <p:cNvPr id="31" name="Group 30"/>
          <p:cNvGrpSpPr/>
          <p:nvPr/>
        </p:nvGrpSpPr>
        <p:grpSpPr>
          <a:xfrm>
            <a:off x="2618656" y="843558"/>
            <a:ext cx="6336704" cy="1075773"/>
            <a:chOff x="2984973" y="2023433"/>
            <a:chExt cx="5611091" cy="647473"/>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bg1"/>
                </a:solidFill>
              </a:endParaRPr>
            </a:p>
          </p:txBody>
        </p:sp>
        <p:sp>
          <p:nvSpPr>
            <p:cNvPr id="17" name="TextBox 16"/>
            <p:cNvSpPr txBox="1"/>
            <p:nvPr/>
          </p:nvSpPr>
          <p:spPr>
            <a:xfrm>
              <a:off x="2988072" y="2207373"/>
              <a:ext cx="569801" cy="208119"/>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01</a:t>
              </a:r>
            </a:p>
          </p:txBody>
        </p:sp>
        <p:sp>
          <p:nvSpPr>
            <p:cNvPr id="18" name="TextBox 17"/>
            <p:cNvSpPr txBox="1"/>
            <p:nvPr/>
          </p:nvSpPr>
          <p:spPr bwMode="auto">
            <a:xfrm>
              <a:off x="3564072" y="2096660"/>
              <a:ext cx="4855703" cy="574246"/>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Measuring our progress toward our deadlines, coordinating our activities, addressing any difficulties, and resolving on the next steps as they apply </a:t>
              </a:r>
            </a:p>
            <a:p>
              <a:pPr>
                <a:defRPr/>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to improvement are the highest priorities of this session.</a:t>
              </a:r>
            </a:p>
            <a:p>
              <a:pPr>
                <a:defRPr/>
              </a:pPr>
              <a:endParaRPr lang="en-US" altLang="ko-KR" sz="1400" b="1" dirty="0">
                <a:solidFill>
                  <a:schemeClr val="bg1"/>
                </a:solidFill>
                <a:cs typeface="Arial" pitchFamily="34" charset="0"/>
              </a:endParaRPr>
            </a:p>
          </p:txBody>
        </p:sp>
      </p:grpSp>
      <p:grpSp>
        <p:nvGrpSpPr>
          <p:cNvPr id="9" name="Group 8">
            <a:extLst>
              <a:ext uri="{FF2B5EF4-FFF2-40B4-BE49-F238E27FC236}">
                <a16:creationId xmlns:a16="http://schemas.microsoft.com/office/drawing/2014/main" id="{10121C23-A341-463B-61B1-758204DF8FDE}"/>
              </a:ext>
            </a:extLst>
          </p:cNvPr>
          <p:cNvGrpSpPr/>
          <p:nvPr/>
        </p:nvGrpSpPr>
        <p:grpSpPr>
          <a:xfrm>
            <a:off x="2627784" y="1863958"/>
            <a:ext cx="6336704" cy="1022613"/>
            <a:chOff x="2984973" y="2023433"/>
            <a:chExt cx="5611091" cy="576000"/>
          </a:xfrm>
        </p:grpSpPr>
        <p:sp>
          <p:nvSpPr>
            <p:cNvPr id="10" name="Round Same Side Corner Rectangle 14">
              <a:extLst>
                <a:ext uri="{FF2B5EF4-FFF2-40B4-BE49-F238E27FC236}">
                  <a16:creationId xmlns:a16="http://schemas.microsoft.com/office/drawing/2014/main" id="{550CDC24-6FB5-4012-A286-CBDF992A66D1}"/>
                </a:ext>
              </a:extLst>
            </p:cNvPr>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AutoShape 92">
              <a:extLst>
                <a:ext uri="{FF2B5EF4-FFF2-40B4-BE49-F238E27FC236}">
                  <a16:creationId xmlns:a16="http://schemas.microsoft.com/office/drawing/2014/main" id="{FA110810-B3AB-4360-CEC6-8E882F686BB6}"/>
                </a:ext>
              </a:extLst>
            </p:cNvPr>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bg1"/>
                </a:solidFill>
              </a:endParaRPr>
            </a:p>
          </p:txBody>
        </p:sp>
        <p:sp>
          <p:nvSpPr>
            <p:cNvPr id="12" name="TextBox 11">
              <a:extLst>
                <a:ext uri="{FF2B5EF4-FFF2-40B4-BE49-F238E27FC236}">
                  <a16:creationId xmlns:a16="http://schemas.microsoft.com/office/drawing/2014/main" id="{EB3309BE-79E8-1A14-78BC-903F65100817}"/>
                </a:ext>
              </a:extLst>
            </p:cNvPr>
            <p:cNvSpPr txBox="1"/>
            <p:nvPr/>
          </p:nvSpPr>
          <p:spPr>
            <a:xfrm>
              <a:off x="2988072" y="2176344"/>
              <a:ext cx="569801" cy="270175"/>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02</a:t>
              </a:r>
            </a:p>
          </p:txBody>
        </p:sp>
        <p:sp>
          <p:nvSpPr>
            <p:cNvPr id="13" name="TextBox 12">
              <a:extLst>
                <a:ext uri="{FF2B5EF4-FFF2-40B4-BE49-F238E27FC236}">
                  <a16:creationId xmlns:a16="http://schemas.microsoft.com/office/drawing/2014/main" id="{035B6761-6FCE-723A-E0A6-2403B7A147F0}"/>
                </a:ext>
              </a:extLst>
            </p:cNvPr>
            <p:cNvSpPr txBox="1"/>
            <p:nvPr/>
          </p:nvSpPr>
          <p:spPr bwMode="auto">
            <a:xfrm>
              <a:off x="3557873" y="2169587"/>
              <a:ext cx="4974429" cy="416062"/>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Trying to keep track on significant dates. Add activities to a group calendar. Mention regarding timely submission.</a:t>
              </a:r>
            </a:p>
            <a:p>
              <a:pPr>
                <a:defRPr/>
              </a:pPr>
              <a:endParaRPr lang="en-US" altLang="ko-KR" sz="1400" b="1" dirty="0">
                <a:solidFill>
                  <a:schemeClr val="bg1"/>
                </a:solidFill>
                <a:cs typeface="Arial" pitchFamily="34" charset="0"/>
              </a:endParaRPr>
            </a:p>
          </p:txBody>
        </p:sp>
      </p:grpSp>
      <p:grpSp>
        <p:nvGrpSpPr>
          <p:cNvPr id="34" name="Group 33">
            <a:extLst>
              <a:ext uri="{FF2B5EF4-FFF2-40B4-BE49-F238E27FC236}">
                <a16:creationId xmlns:a16="http://schemas.microsoft.com/office/drawing/2014/main" id="{6FDF03FE-7172-95CC-4867-C5844D1C83CD}"/>
              </a:ext>
            </a:extLst>
          </p:cNvPr>
          <p:cNvGrpSpPr/>
          <p:nvPr/>
        </p:nvGrpSpPr>
        <p:grpSpPr>
          <a:xfrm>
            <a:off x="2627785" y="2978256"/>
            <a:ext cx="6336704" cy="1048982"/>
            <a:chOff x="2984973" y="2023433"/>
            <a:chExt cx="5611091" cy="576000"/>
          </a:xfrm>
        </p:grpSpPr>
        <p:sp>
          <p:nvSpPr>
            <p:cNvPr id="35" name="Round Same Side Corner Rectangle 14">
              <a:extLst>
                <a:ext uri="{FF2B5EF4-FFF2-40B4-BE49-F238E27FC236}">
                  <a16:creationId xmlns:a16="http://schemas.microsoft.com/office/drawing/2014/main" id="{CFF4C60C-0332-953B-604B-6505CD2D3977}"/>
                </a:ext>
              </a:extLst>
            </p:cNvPr>
            <p:cNvSpPr/>
            <p:nvPr/>
          </p:nvSpPr>
          <p:spPr>
            <a:xfrm rot="5400000">
              <a:off x="5721536" y="-350271"/>
              <a:ext cx="4288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AutoShape 92">
              <a:extLst>
                <a:ext uri="{FF2B5EF4-FFF2-40B4-BE49-F238E27FC236}">
                  <a16:creationId xmlns:a16="http://schemas.microsoft.com/office/drawing/2014/main" id="{E1AB0544-B459-8B1C-ED35-7C0F9FB8886B}"/>
                </a:ext>
              </a:extLst>
            </p:cNvPr>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bg1"/>
                </a:solidFill>
              </a:endParaRPr>
            </a:p>
          </p:txBody>
        </p:sp>
        <p:sp>
          <p:nvSpPr>
            <p:cNvPr id="37" name="TextBox 36">
              <a:extLst>
                <a:ext uri="{FF2B5EF4-FFF2-40B4-BE49-F238E27FC236}">
                  <a16:creationId xmlns:a16="http://schemas.microsoft.com/office/drawing/2014/main" id="{671E180D-B40F-C227-A96E-B90CD779875B}"/>
                </a:ext>
              </a:extLst>
            </p:cNvPr>
            <p:cNvSpPr txBox="1"/>
            <p:nvPr/>
          </p:nvSpPr>
          <p:spPr>
            <a:xfrm>
              <a:off x="2988072" y="2208144"/>
              <a:ext cx="569801" cy="206577"/>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03</a:t>
              </a:r>
            </a:p>
          </p:txBody>
        </p:sp>
        <p:sp>
          <p:nvSpPr>
            <p:cNvPr id="38" name="TextBox 37">
              <a:extLst>
                <a:ext uri="{FF2B5EF4-FFF2-40B4-BE49-F238E27FC236}">
                  <a16:creationId xmlns:a16="http://schemas.microsoft.com/office/drawing/2014/main" id="{2869E133-A723-8F5E-6276-F77766D6BC14}"/>
                </a:ext>
              </a:extLst>
            </p:cNvPr>
            <p:cNvSpPr txBox="1"/>
            <p:nvPr/>
          </p:nvSpPr>
          <p:spPr bwMode="auto">
            <a:xfrm>
              <a:off x="3564073" y="2157669"/>
              <a:ext cx="4855703" cy="29265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Analyse and research all the components that our project would require </a:t>
              </a:r>
            </a:p>
            <a:p>
              <a:pPr>
                <a:defRPr/>
              </a:pPr>
              <a:r>
                <a:rPr lang="en-IN" sz="1400" dirty="0">
                  <a:latin typeface="Times New Roman" panose="02020603050405020304" pitchFamily="18" charset="0"/>
                  <a:ea typeface="Times New Roman" panose="02020603050405020304" pitchFamily="18" charset="0"/>
                  <a:cs typeface="Times New Roman" panose="02020603050405020304" pitchFamily="18" charset="0"/>
                </a:rPr>
                <a:t>f</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rom the client's point of view.</a:t>
              </a:r>
              <a:endParaRPr lang="en-US" altLang="ko-KR" sz="1400" b="1" dirty="0">
                <a:solidFill>
                  <a:schemeClr val="bg1"/>
                </a:solidFill>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73B6F21C-484A-9281-520C-2915F9E2C87F}"/>
              </a:ext>
            </a:extLst>
          </p:cNvPr>
          <p:cNvGrpSpPr/>
          <p:nvPr/>
        </p:nvGrpSpPr>
        <p:grpSpPr>
          <a:xfrm>
            <a:off x="2627784" y="4105697"/>
            <a:ext cx="6336704" cy="1058052"/>
            <a:chOff x="2984973" y="2023434"/>
            <a:chExt cx="5611091" cy="635263"/>
          </a:xfrm>
        </p:grpSpPr>
        <p:sp>
          <p:nvSpPr>
            <p:cNvPr id="40" name="Round Same Side Corner Rectangle 14">
              <a:extLst>
                <a:ext uri="{FF2B5EF4-FFF2-40B4-BE49-F238E27FC236}">
                  <a16:creationId xmlns:a16="http://schemas.microsoft.com/office/drawing/2014/main" id="{B2C7D1F1-3DE3-E27E-945D-0AD73DD74161}"/>
                </a:ext>
              </a:extLst>
            </p:cNvPr>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AutoShape 92">
              <a:extLst>
                <a:ext uri="{FF2B5EF4-FFF2-40B4-BE49-F238E27FC236}">
                  <a16:creationId xmlns:a16="http://schemas.microsoft.com/office/drawing/2014/main" id="{FDDA2DF3-8E68-B0E5-3794-E287D2F8B042}"/>
                </a:ext>
              </a:extLst>
            </p:cNvPr>
            <p:cNvSpPr>
              <a:spLocks noChangeAspect="1" noChangeArrowheads="1"/>
            </p:cNvSpPr>
            <p:nvPr/>
          </p:nvSpPr>
          <p:spPr bwMode="auto">
            <a:xfrm rot="16200000" flipH="1">
              <a:off x="2984973" y="2023434"/>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bg1"/>
                </a:solidFill>
              </a:endParaRPr>
            </a:p>
          </p:txBody>
        </p:sp>
        <p:sp>
          <p:nvSpPr>
            <p:cNvPr id="42" name="TextBox 41">
              <a:extLst>
                <a:ext uri="{FF2B5EF4-FFF2-40B4-BE49-F238E27FC236}">
                  <a16:creationId xmlns:a16="http://schemas.microsoft.com/office/drawing/2014/main" id="{B7008D80-40AA-61CF-91C0-30AB0AD2F342}"/>
                </a:ext>
              </a:extLst>
            </p:cNvPr>
            <p:cNvSpPr txBox="1"/>
            <p:nvPr/>
          </p:nvSpPr>
          <p:spPr>
            <a:xfrm>
              <a:off x="2988072" y="2205263"/>
              <a:ext cx="569801" cy="212339"/>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04</a:t>
              </a:r>
            </a:p>
          </p:txBody>
        </p:sp>
        <p:sp>
          <p:nvSpPr>
            <p:cNvPr id="43" name="TextBox 42">
              <a:extLst>
                <a:ext uri="{FF2B5EF4-FFF2-40B4-BE49-F238E27FC236}">
                  <a16:creationId xmlns:a16="http://schemas.microsoft.com/office/drawing/2014/main" id="{C76CCB01-142C-AFEC-64F8-F73EB92DC808}"/>
                </a:ext>
              </a:extLst>
            </p:cNvPr>
            <p:cNvSpPr txBox="1"/>
            <p:nvPr/>
          </p:nvSpPr>
          <p:spPr bwMode="auto">
            <a:xfrm>
              <a:off x="3566591" y="2085843"/>
              <a:ext cx="4853183" cy="5728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For something like the project to be effective, it needs to have interaction, attendance, cooperation, teamwork, as well as attention from each team </a:t>
              </a:r>
            </a:p>
            <a:p>
              <a:pPr>
                <a:defRPr/>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member.</a:t>
              </a:r>
            </a:p>
            <a:p>
              <a:pPr>
                <a:defRPr/>
              </a:pPr>
              <a:endParaRPr lang="en-US" altLang="ko-KR" sz="1400" b="1" dirty="0">
                <a:solidFill>
                  <a:schemeClr val="bg1"/>
                </a:solidFill>
                <a:cs typeface="Arial" pitchFamily="34" charset="0"/>
              </a:endParaRPr>
            </a:p>
          </p:txBody>
        </p:sp>
      </p:grpSp>
    </p:spTree>
    <p:extLst>
      <p:ext uri="{BB962C8B-B14F-4D97-AF65-F5344CB8AC3E}">
        <p14:creationId xmlns:p14="http://schemas.microsoft.com/office/powerpoint/2010/main" val="1095055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10258C-53A7-237D-710A-AC24C87D2EBB}"/>
              </a:ext>
            </a:extLst>
          </p:cNvPr>
          <p:cNvSpPr>
            <a:spLocks noGrp="1"/>
          </p:cNvSpPr>
          <p:nvPr>
            <p:ph type="body" sz="quarter" idx="10"/>
          </p:nvPr>
        </p:nvSpPr>
        <p:spPr>
          <a:xfrm>
            <a:off x="0" y="123478"/>
            <a:ext cx="7020272" cy="576064"/>
          </a:xfrm>
        </p:spPr>
        <p:txBody>
          <a:bodyPr/>
          <a:lstStyle/>
          <a:p>
            <a:r>
              <a:rPr lang="en-US" sz="2000" b="1" dirty="0">
                <a:latin typeface="Times New Roman" panose="02020603050405020304" pitchFamily="18" charset="0"/>
                <a:cs typeface="Times New Roman" panose="02020603050405020304" pitchFamily="18" charset="0"/>
              </a:rPr>
              <a:t>STRORIES PLANNED AND COMMITTED FOR SPRINT 3</a:t>
            </a:r>
            <a:endParaRPr lang="en-IN" sz="2000" b="1" dirty="0">
              <a:latin typeface="Times New Roman" panose="02020603050405020304" pitchFamily="18" charset="0"/>
              <a:cs typeface="Times New Roman" panose="02020603050405020304" pitchFamily="18" charset="0"/>
            </a:endParaRPr>
          </a:p>
        </p:txBody>
      </p:sp>
      <p:pic>
        <p:nvPicPr>
          <p:cNvPr id="2" name="Picture 1" descr="Text&#10;&#10;Description automatically generated with medium confidence">
            <a:extLst>
              <a:ext uri="{FF2B5EF4-FFF2-40B4-BE49-F238E27FC236}">
                <a16:creationId xmlns:a16="http://schemas.microsoft.com/office/drawing/2014/main" id="{2E2CDC6E-7BD0-6107-1368-ACB965448599}"/>
              </a:ext>
            </a:extLst>
          </p:cNvPr>
          <p:cNvPicPr>
            <a:picLocks noChangeAspect="1"/>
          </p:cNvPicPr>
          <p:nvPr/>
        </p:nvPicPr>
        <p:blipFill rotWithShape="1">
          <a:blip r:embed="rId2"/>
          <a:srcRect t="54330"/>
          <a:stretch/>
        </p:blipFill>
        <p:spPr bwMode="auto">
          <a:xfrm>
            <a:off x="395536" y="1203598"/>
            <a:ext cx="7848872" cy="38199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670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10258C-53A7-237D-710A-AC24C87D2EBB}"/>
              </a:ext>
            </a:extLst>
          </p:cNvPr>
          <p:cNvSpPr>
            <a:spLocks noGrp="1"/>
          </p:cNvSpPr>
          <p:nvPr>
            <p:ph type="body" sz="quarter" idx="10"/>
          </p:nvPr>
        </p:nvSpPr>
        <p:spPr>
          <a:xfrm>
            <a:off x="0" y="123478"/>
            <a:ext cx="5076056" cy="576064"/>
          </a:xfrm>
          <a:prstGeom prst="rect">
            <a:avLst/>
          </a:prstGeom>
        </p:spPr>
        <p:txBody>
          <a:bodyPr/>
          <a:lstStyle/>
          <a:p>
            <a:pPr marL="0" indent="0">
              <a:buNone/>
            </a:pPr>
            <a:r>
              <a:rPr lang="en-US" sz="2000" b="1" dirty="0">
                <a:latin typeface="Times New Roman" panose="02020603050405020304" pitchFamily="18" charset="0"/>
                <a:cs typeface="Times New Roman" panose="02020603050405020304" pitchFamily="18" charset="0"/>
              </a:rPr>
              <a:t>PROJECT DEMO SPRINT 2</a:t>
            </a:r>
            <a:endParaRPr lang="en-IN" sz="2000" b="1" dirty="0">
              <a:latin typeface="Times New Roman" panose="02020603050405020304" pitchFamily="18" charset="0"/>
              <a:cs typeface="Times New Roman" panose="02020603050405020304" pitchFamily="18" charset="0"/>
            </a:endParaRPr>
          </a:p>
        </p:txBody>
      </p:sp>
      <p:pic>
        <p:nvPicPr>
          <p:cNvPr id="18434" name="Picture 2" descr="Software Demos">
            <a:extLst>
              <a:ext uri="{FF2B5EF4-FFF2-40B4-BE49-F238E27FC236}">
                <a16:creationId xmlns:a16="http://schemas.microsoft.com/office/drawing/2014/main" id="{3591983C-32FF-84D9-7E52-C0D46F530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9582"/>
            <a:ext cx="9144000" cy="408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778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7A19CB-22C0-03C9-43A9-FF58CBDCA1CD}"/>
              </a:ext>
            </a:extLst>
          </p:cNvPr>
          <p:cNvSpPr>
            <a:spLocks noGrp="1"/>
          </p:cNvSpPr>
          <p:nvPr>
            <p:ph type="body" sz="quarter" idx="10"/>
          </p:nvPr>
        </p:nvSpPr>
        <p:spPr>
          <a:xfrm>
            <a:off x="0" y="123478"/>
            <a:ext cx="4572000" cy="576064"/>
          </a:xfrm>
        </p:spPr>
        <p:txBody>
          <a:bodyPr/>
          <a:lstStyle/>
          <a:p>
            <a:r>
              <a:rPr lang="en-US" sz="2400" b="1" dirty="0">
                <a:latin typeface="Times New Roman" panose="02020603050405020304" pitchFamily="18" charset="0"/>
                <a:cs typeface="Times New Roman" panose="02020603050405020304" pitchFamily="18" charset="0"/>
              </a:rPr>
              <a:t>PROJECT DEMO – SPRINT 2</a:t>
            </a: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E4910B8-C118-71FC-FFEF-7B64A74BB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3088"/>
            <a:ext cx="9144000" cy="4070412"/>
          </a:xfrm>
          <a:prstGeom prst="rect">
            <a:avLst/>
          </a:prstGeom>
        </p:spPr>
      </p:pic>
    </p:spTree>
    <p:extLst>
      <p:ext uri="{BB962C8B-B14F-4D97-AF65-F5344CB8AC3E}">
        <p14:creationId xmlns:p14="http://schemas.microsoft.com/office/powerpoint/2010/main" val="686336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7A19CB-22C0-03C9-43A9-FF58CBDCA1CD}"/>
              </a:ext>
            </a:extLst>
          </p:cNvPr>
          <p:cNvSpPr>
            <a:spLocks noGrp="1"/>
          </p:cNvSpPr>
          <p:nvPr>
            <p:ph type="body" sz="quarter" idx="10"/>
          </p:nvPr>
        </p:nvSpPr>
        <p:spPr>
          <a:xfrm>
            <a:off x="0" y="123478"/>
            <a:ext cx="4572000" cy="576064"/>
          </a:xfrm>
        </p:spPr>
        <p:txBody>
          <a:bodyPr/>
          <a:lstStyle/>
          <a:p>
            <a:r>
              <a:rPr lang="en-US" sz="2400" b="1" dirty="0">
                <a:latin typeface="Times New Roman" panose="02020603050405020304" pitchFamily="18" charset="0"/>
                <a:cs typeface="Times New Roman" panose="02020603050405020304" pitchFamily="18" charset="0"/>
              </a:rPr>
              <a:t>PROJECT DEMO – SPRINT 2</a:t>
            </a:r>
            <a:endParaRPr lang="en-IN"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0FD8250-5B54-8904-DCE1-F801F5FE4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9582"/>
            <a:ext cx="9144000" cy="4083918"/>
          </a:xfrm>
          <a:prstGeom prst="rect">
            <a:avLst/>
          </a:prstGeom>
        </p:spPr>
      </p:pic>
    </p:spTree>
    <p:extLst>
      <p:ext uri="{BB962C8B-B14F-4D97-AF65-F5344CB8AC3E}">
        <p14:creationId xmlns:p14="http://schemas.microsoft.com/office/powerpoint/2010/main" val="2049845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7A19CB-22C0-03C9-43A9-FF58CBDCA1CD}"/>
              </a:ext>
            </a:extLst>
          </p:cNvPr>
          <p:cNvSpPr>
            <a:spLocks noGrp="1"/>
          </p:cNvSpPr>
          <p:nvPr>
            <p:ph type="body" sz="quarter" idx="10"/>
          </p:nvPr>
        </p:nvSpPr>
        <p:spPr>
          <a:xfrm>
            <a:off x="0" y="123478"/>
            <a:ext cx="4572000" cy="576064"/>
          </a:xfrm>
        </p:spPr>
        <p:txBody>
          <a:bodyPr/>
          <a:lstStyle/>
          <a:p>
            <a:r>
              <a:rPr lang="en-US" sz="2400" b="1" dirty="0">
                <a:latin typeface="Times New Roman" panose="02020603050405020304" pitchFamily="18" charset="0"/>
                <a:cs typeface="Times New Roman" panose="02020603050405020304" pitchFamily="18" charset="0"/>
              </a:rPr>
              <a:t>PROJECT DEMO – SPRINT 2</a:t>
            </a:r>
            <a:endParaRPr lang="en-IN"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55B8106-595D-751F-A74F-19F4A92D4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9582"/>
            <a:ext cx="9144000" cy="4176464"/>
          </a:xfrm>
          <a:prstGeom prst="rect">
            <a:avLst/>
          </a:prstGeom>
        </p:spPr>
      </p:pic>
    </p:spTree>
    <p:extLst>
      <p:ext uri="{BB962C8B-B14F-4D97-AF65-F5344CB8AC3E}">
        <p14:creationId xmlns:p14="http://schemas.microsoft.com/office/powerpoint/2010/main" val="965052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3E688C-559C-18E8-AAD3-0695BE97B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779662"/>
            <a:ext cx="3024336" cy="2232248"/>
          </a:xfrm>
          <a:prstGeom prst="rect">
            <a:avLst/>
          </a:prstGeom>
        </p:spPr>
      </p:pic>
      <p:sp>
        <p:nvSpPr>
          <p:cNvPr id="5" name="TextBox 4">
            <a:extLst>
              <a:ext uri="{FF2B5EF4-FFF2-40B4-BE49-F238E27FC236}">
                <a16:creationId xmlns:a16="http://schemas.microsoft.com/office/drawing/2014/main" id="{839CF1E8-0BC5-A220-F058-1FA0BCDC48EA}"/>
              </a:ext>
            </a:extLst>
          </p:cNvPr>
          <p:cNvSpPr txBox="1"/>
          <p:nvPr/>
        </p:nvSpPr>
        <p:spPr>
          <a:xfrm>
            <a:off x="4211960" y="2220692"/>
            <a:ext cx="5040560" cy="714939"/>
          </a:xfrm>
          <a:prstGeom prst="rect">
            <a:avLst/>
          </a:prstGeom>
          <a:noFill/>
        </p:spPr>
        <p:txBody>
          <a:bodyPr wrap="square">
            <a:spAutoFit/>
          </a:bodyPr>
          <a:lstStyle/>
          <a:p>
            <a:pPr marL="12700" marR="5080" algn="ctr">
              <a:lnSpc>
                <a:spcPct val="116100"/>
              </a:lnSpc>
              <a:spcBef>
                <a:spcPts val="95"/>
              </a:spcBef>
            </a:pPr>
            <a:r>
              <a:rPr lang="en-IN" sz="1800" b="1" dirty="0">
                <a:latin typeface="Tahoma"/>
                <a:cs typeface="Tahoma"/>
                <a:hlinkClick r:id="rId3"/>
              </a:rPr>
              <a:t>https://github.com/htmw/2023S-Team1</a:t>
            </a:r>
            <a:endParaRPr lang="en-IN" sz="1800" b="1" dirty="0">
              <a:latin typeface="Tahoma"/>
              <a:cs typeface="Tahoma"/>
            </a:endParaRPr>
          </a:p>
          <a:p>
            <a:pPr marL="12700" marR="5080" algn="ctr">
              <a:lnSpc>
                <a:spcPct val="116100"/>
              </a:lnSpc>
              <a:spcBef>
                <a:spcPts val="95"/>
              </a:spcBef>
            </a:pPr>
            <a:endParaRPr lang="en-IN" sz="1800" b="1" dirty="0">
              <a:latin typeface="Tahoma"/>
              <a:cs typeface="Tahoma"/>
            </a:endParaRPr>
          </a:p>
        </p:txBody>
      </p:sp>
      <p:sp>
        <p:nvSpPr>
          <p:cNvPr id="8" name="Text Placeholder 7">
            <a:extLst>
              <a:ext uri="{FF2B5EF4-FFF2-40B4-BE49-F238E27FC236}">
                <a16:creationId xmlns:a16="http://schemas.microsoft.com/office/drawing/2014/main" id="{C0700E4F-E1F0-E67F-6275-D249524FDE88}"/>
              </a:ext>
            </a:extLst>
          </p:cNvPr>
          <p:cNvSpPr>
            <a:spLocks noGrp="1"/>
          </p:cNvSpPr>
          <p:nvPr>
            <p:ph type="body" sz="quarter" idx="11"/>
          </p:nvPr>
        </p:nvSpPr>
        <p:spPr>
          <a:xfrm>
            <a:off x="0" y="757696"/>
            <a:ext cx="4932040" cy="288032"/>
          </a:xfrm>
        </p:spPr>
        <p:txBody>
          <a:bodyPr/>
          <a:lstStyle/>
          <a:p>
            <a:r>
              <a:rPr lang="en-IN" sz="2800" b="1" dirty="0">
                <a:latin typeface="Times New Roman" panose="02020603050405020304" pitchFamily="18" charset="0"/>
                <a:cs typeface="Times New Roman" panose="02020603050405020304" pitchFamily="18" charset="0"/>
              </a:rPr>
              <a:t>GITHUB LINK</a:t>
            </a:r>
          </a:p>
        </p:txBody>
      </p:sp>
    </p:spTree>
    <p:extLst>
      <p:ext uri="{BB962C8B-B14F-4D97-AF65-F5344CB8AC3E}">
        <p14:creationId xmlns:p14="http://schemas.microsoft.com/office/powerpoint/2010/main" val="4048604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0700E4F-E1F0-E67F-6275-D249524FDE88}"/>
              </a:ext>
            </a:extLst>
          </p:cNvPr>
          <p:cNvSpPr>
            <a:spLocks noGrp="1"/>
          </p:cNvSpPr>
          <p:nvPr>
            <p:ph type="body" sz="quarter" idx="10"/>
          </p:nvPr>
        </p:nvSpPr>
        <p:spPr>
          <a:xfrm>
            <a:off x="0" y="123478"/>
            <a:ext cx="4499992" cy="576064"/>
          </a:xfrm>
          <a:prstGeom prst="rect">
            <a:avLst/>
          </a:prstGeom>
        </p:spPr>
        <p:txBody>
          <a:bodyPr/>
          <a:lstStyle/>
          <a:p>
            <a:r>
              <a:rPr lang="en-IN" sz="2400" b="1" dirty="0">
                <a:effectLst/>
                <a:latin typeface="Times New Roman" panose="02020603050405020304" pitchFamily="18" charset="0"/>
                <a:cs typeface="Times New Roman" panose="02020603050405020304" pitchFamily="18" charset="0"/>
              </a:rPr>
              <a:t>LIVE APPLICATION DEMO</a:t>
            </a:r>
            <a:endParaRPr lang="en-IN"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F804905-ECD9-32EF-AA4A-FA90B3F6D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9582"/>
            <a:ext cx="9154542" cy="4475461"/>
          </a:xfrm>
          <a:prstGeom prst="rect">
            <a:avLst/>
          </a:prstGeom>
        </p:spPr>
      </p:pic>
    </p:spTree>
    <p:extLst>
      <p:ext uri="{BB962C8B-B14F-4D97-AF65-F5344CB8AC3E}">
        <p14:creationId xmlns:p14="http://schemas.microsoft.com/office/powerpoint/2010/main" val="3519565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0" name="Picture 24" descr="Thanks A Lot&quot; Images – Browse 595 Stock Photos, Vectors, and Video | Adobe  Stock">
            <a:extLst>
              <a:ext uri="{FF2B5EF4-FFF2-40B4-BE49-F238E27FC236}">
                <a16:creationId xmlns:a16="http://schemas.microsoft.com/office/drawing/2014/main" id="{41A24FBB-5467-0582-36F2-ACDCAE7A5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203598"/>
            <a:ext cx="3429000"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06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0"/>
            <a:ext cx="4139952" cy="576064"/>
          </a:xfrm>
        </p:spPr>
        <p:txBody>
          <a:bodyPr/>
          <a:lstStyle/>
          <a:p>
            <a:r>
              <a:rPr lang="en-IN" sz="2400" b="1" dirty="0">
                <a:effectLst/>
                <a:latin typeface="Times New Roman" panose="02020603050405020304" pitchFamily="18" charset="0"/>
                <a:cs typeface="Times New Roman" panose="02020603050405020304" pitchFamily="18" charset="0"/>
              </a:rPr>
              <a:t>TEAM MEMBER ROLES</a:t>
            </a:r>
            <a:r>
              <a:rPr lang="en-US" altLang="ko-KR" sz="2400" b="1" dirty="0">
                <a:latin typeface="Times New Roman" panose="02020603050405020304" pitchFamily="18" charset="0"/>
                <a:cs typeface="Times New Roman" panose="02020603050405020304" pitchFamily="18" charset="0"/>
              </a:rPr>
              <a:t> </a:t>
            </a:r>
            <a:endParaRPr lang="ko-KR" altLang="en-US" sz="2400" b="1" dirty="0">
              <a:latin typeface="Times New Roman" panose="02020603050405020304" pitchFamily="18" charset="0"/>
              <a:cs typeface="Times New Roman" panose="02020603050405020304" pitchFamily="18" charset="0"/>
            </a:endParaRPr>
          </a:p>
        </p:txBody>
      </p:sp>
      <p:grpSp>
        <p:nvGrpSpPr>
          <p:cNvPr id="54" name="Group 53"/>
          <p:cNvGrpSpPr/>
          <p:nvPr/>
        </p:nvGrpSpPr>
        <p:grpSpPr>
          <a:xfrm>
            <a:off x="611561" y="3459668"/>
            <a:ext cx="1821879" cy="902463"/>
            <a:chOff x="3779911" y="3711633"/>
            <a:chExt cx="1670056" cy="902462"/>
          </a:xfrm>
        </p:grpSpPr>
        <p:sp>
          <p:nvSpPr>
            <p:cNvPr id="55" name="Text Placeholder 17"/>
            <p:cNvSpPr txBox="1">
              <a:spLocks/>
            </p:cNvSpPr>
            <p:nvPr/>
          </p:nvSpPr>
          <p:spPr>
            <a:xfrm>
              <a:off x="3865790" y="3795963"/>
              <a:ext cx="1584177" cy="818132"/>
            </a:xfrm>
            <a:prstGeom prst="rect">
              <a:avLst/>
            </a:prstGeom>
            <a:solidFill>
              <a:schemeClr val="accent1"/>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400" b="1" dirty="0">
                <a:solidFill>
                  <a:schemeClr val="tx1">
                    <a:lumMod val="75000"/>
                    <a:lumOff val="25000"/>
                  </a:schemeClr>
                </a:solidFill>
                <a:latin typeface="Algerian" panose="04020705040A02060702" pitchFamily="82" charset="0"/>
                <a:cs typeface="Arial" pitchFamily="34" charset="0"/>
              </a:endParaRPr>
            </a:p>
          </p:txBody>
        </p:sp>
        <p:sp>
          <p:nvSpPr>
            <p:cNvPr id="56" name="Text Placeholder 18"/>
            <p:cNvSpPr txBox="1">
              <a:spLocks/>
            </p:cNvSpPr>
            <p:nvPr/>
          </p:nvSpPr>
          <p:spPr>
            <a:xfrm>
              <a:off x="3779911" y="3711633"/>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IN" sz="1400" spc="-75" dirty="0">
                <a:latin typeface="Lucida Sans Unicode"/>
                <a:cs typeface="Lucida Sans Unicode"/>
              </a:endParaRPr>
            </a:p>
            <a:p>
              <a:pPr marL="0" indent="0" algn="ctr">
                <a:buNone/>
              </a:pPr>
              <a:endParaRPr lang="en-IN" sz="1400" spc="-75" dirty="0">
                <a:latin typeface="Lucida Sans Unicode"/>
                <a:cs typeface="Lucida Sans Unicode"/>
              </a:endParaRPr>
            </a:p>
            <a:p>
              <a:pPr marL="0" indent="0" algn="ctr">
                <a:buNone/>
              </a:pPr>
              <a:endParaRPr lang="en-IN" sz="1400" spc="-75" dirty="0">
                <a:latin typeface="Lucida Sans Unicode"/>
                <a:cs typeface="Lucida Sans Unicode"/>
              </a:endParaRPr>
            </a:p>
            <a:p>
              <a:pPr marL="0" indent="0" algn="ctr">
                <a:buNone/>
              </a:pPr>
              <a:endParaRPr lang="en-IN" sz="1400" spc="-75" dirty="0">
                <a:latin typeface="Lucida Sans Unicode"/>
                <a:cs typeface="Lucida Sans Unicode"/>
              </a:endParaRPr>
            </a:p>
          </p:txBody>
        </p:sp>
      </p:grpSp>
      <p:grpSp>
        <p:nvGrpSpPr>
          <p:cNvPr id="58" name="Group 57"/>
          <p:cNvGrpSpPr/>
          <p:nvPr/>
        </p:nvGrpSpPr>
        <p:grpSpPr>
          <a:xfrm>
            <a:off x="3723533" y="3546783"/>
            <a:ext cx="1728192" cy="842280"/>
            <a:chOff x="3779911" y="3327771"/>
            <a:chExt cx="1584177" cy="943489"/>
          </a:xfrm>
        </p:grpSpPr>
        <p:sp>
          <p:nvSpPr>
            <p:cNvPr id="59" name="Text Placeholder 17"/>
            <p:cNvSpPr txBox="1">
              <a:spLocks/>
            </p:cNvSpPr>
            <p:nvPr/>
          </p:nvSpPr>
          <p:spPr>
            <a:xfrm>
              <a:off x="3779911" y="3327771"/>
              <a:ext cx="1584177" cy="910205"/>
            </a:xfrm>
            <a:prstGeom prst="rect">
              <a:avLst/>
            </a:prstGeom>
            <a:solidFill>
              <a:schemeClr val="accent2"/>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400" b="1" dirty="0">
                <a:solidFill>
                  <a:schemeClr val="tx1">
                    <a:lumMod val="75000"/>
                    <a:lumOff val="25000"/>
                  </a:schemeClr>
                </a:solidFill>
                <a:cs typeface="Arial" pitchFamily="34" charset="0"/>
              </a:endParaRPr>
            </a:p>
          </p:txBody>
        </p:sp>
        <p:sp>
          <p:nvSpPr>
            <p:cNvPr id="60" name="Text Placeholder 18"/>
            <p:cNvSpPr txBox="1">
              <a:spLocks/>
            </p:cNvSpPr>
            <p:nvPr/>
          </p:nvSpPr>
          <p:spPr>
            <a:xfrm>
              <a:off x="3779911" y="3711633"/>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400" b="1" dirty="0">
                <a:solidFill>
                  <a:schemeClr val="accent2"/>
                </a:solidFill>
                <a:cs typeface="Arial" pitchFamily="34" charset="0"/>
              </a:endParaRPr>
            </a:p>
          </p:txBody>
        </p:sp>
        <p:sp>
          <p:nvSpPr>
            <p:cNvPr id="61" name="TextBox 60"/>
            <p:cNvSpPr txBox="1"/>
            <p:nvPr/>
          </p:nvSpPr>
          <p:spPr>
            <a:xfrm>
              <a:off x="3779911" y="3960977"/>
              <a:ext cx="1584177" cy="310283"/>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grpSp>
      <p:grpSp>
        <p:nvGrpSpPr>
          <p:cNvPr id="62" name="Group 61"/>
          <p:cNvGrpSpPr/>
          <p:nvPr/>
        </p:nvGrpSpPr>
        <p:grpSpPr>
          <a:xfrm>
            <a:off x="6516215" y="3548512"/>
            <a:ext cx="2000599" cy="812567"/>
            <a:chOff x="3779911" y="3600791"/>
            <a:chExt cx="1833882" cy="1034832"/>
          </a:xfrm>
        </p:grpSpPr>
        <p:sp>
          <p:nvSpPr>
            <p:cNvPr id="63" name="Text Placeholder 17"/>
            <p:cNvSpPr txBox="1">
              <a:spLocks/>
            </p:cNvSpPr>
            <p:nvPr/>
          </p:nvSpPr>
          <p:spPr>
            <a:xfrm>
              <a:off x="4029616" y="3600791"/>
              <a:ext cx="1584177" cy="1034832"/>
            </a:xfrm>
            <a:prstGeom prst="rect">
              <a:avLst/>
            </a:prstGeom>
            <a:solidFill>
              <a:schemeClr val="accent3"/>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400" b="1" dirty="0">
                <a:solidFill>
                  <a:schemeClr val="tx1">
                    <a:lumMod val="75000"/>
                    <a:lumOff val="25000"/>
                  </a:schemeClr>
                </a:solidFill>
                <a:cs typeface="Arial" pitchFamily="34" charset="0"/>
              </a:endParaRPr>
            </a:p>
          </p:txBody>
        </p:sp>
        <p:sp>
          <p:nvSpPr>
            <p:cNvPr id="65" name="TextBox 64"/>
            <p:cNvSpPr txBox="1"/>
            <p:nvPr/>
          </p:nvSpPr>
          <p:spPr>
            <a:xfrm>
              <a:off x="3779911" y="3960977"/>
              <a:ext cx="1584177" cy="352768"/>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grpSp>
      <p:pic>
        <p:nvPicPr>
          <p:cNvPr id="11" name="Picture Placeholder 10">
            <a:extLst>
              <a:ext uri="{FF2B5EF4-FFF2-40B4-BE49-F238E27FC236}">
                <a16:creationId xmlns:a16="http://schemas.microsoft.com/office/drawing/2014/main" id="{205C5719-6644-B907-92C7-FC819B138A26}"/>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559" b="1559"/>
          <a:stretch>
            <a:fillRect/>
          </a:stretch>
        </p:blipFill>
        <p:spPr>
          <a:xfrm>
            <a:off x="319536" y="1136771"/>
            <a:ext cx="2596280" cy="2208195"/>
          </a:xfrm>
        </p:spPr>
      </p:pic>
      <p:pic>
        <p:nvPicPr>
          <p:cNvPr id="14" name="Picture Placeholder 13">
            <a:extLst>
              <a:ext uri="{FF2B5EF4-FFF2-40B4-BE49-F238E27FC236}">
                <a16:creationId xmlns:a16="http://schemas.microsoft.com/office/drawing/2014/main" id="{23D80821-41CC-C099-D6E3-1195CBA60E52}"/>
              </a:ext>
            </a:extLst>
          </p:cNvPr>
          <p:cNvPicPr>
            <a:picLocks noGrp="1" noChangeAspect="1"/>
          </p:cNvPicPr>
          <p:nvPr>
            <p:ph type="pic" idx="12"/>
          </p:nvPr>
        </p:nvPicPr>
        <p:blipFill>
          <a:blip r:embed="rId3" cstate="print">
            <a:extLst>
              <a:ext uri="{28A0092B-C50C-407E-A947-70E740481C1C}">
                <a14:useLocalDpi xmlns:a14="http://schemas.microsoft.com/office/drawing/2010/main" val="0"/>
              </a:ext>
            </a:extLst>
          </a:blip>
          <a:srcRect t="12536" b="12536"/>
          <a:stretch>
            <a:fillRect/>
          </a:stretch>
        </p:blipFill>
        <p:spPr>
          <a:xfrm>
            <a:off x="3275858" y="1136771"/>
            <a:ext cx="2448271" cy="2208195"/>
          </a:xfrm>
        </p:spPr>
      </p:pic>
      <p:pic>
        <p:nvPicPr>
          <p:cNvPr id="16" name="Picture Placeholder 15">
            <a:extLst>
              <a:ext uri="{FF2B5EF4-FFF2-40B4-BE49-F238E27FC236}">
                <a16:creationId xmlns:a16="http://schemas.microsoft.com/office/drawing/2014/main" id="{C7223229-B4F9-AA9B-2603-9FDD7E33DAB9}"/>
              </a:ext>
            </a:extLst>
          </p:cNvPr>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12500" b="12500"/>
          <a:stretch>
            <a:fillRect/>
          </a:stretch>
        </p:blipFill>
        <p:spPr>
          <a:xfrm>
            <a:off x="6300194" y="1136772"/>
            <a:ext cx="2448271" cy="2188857"/>
          </a:xfrm>
        </p:spPr>
      </p:pic>
      <p:sp>
        <p:nvSpPr>
          <p:cNvPr id="20" name="TextBox 19">
            <a:extLst>
              <a:ext uri="{FF2B5EF4-FFF2-40B4-BE49-F238E27FC236}">
                <a16:creationId xmlns:a16="http://schemas.microsoft.com/office/drawing/2014/main" id="{F9AD8236-841D-C14B-3ABB-3DDAFDBA7C41}"/>
              </a:ext>
            </a:extLst>
          </p:cNvPr>
          <p:cNvSpPr txBox="1"/>
          <p:nvPr/>
        </p:nvSpPr>
        <p:spPr>
          <a:xfrm>
            <a:off x="651222" y="3269939"/>
            <a:ext cx="1648869" cy="1057341"/>
          </a:xfrm>
          <a:prstGeom prst="rect">
            <a:avLst/>
          </a:prstGeom>
          <a:noFill/>
        </p:spPr>
        <p:txBody>
          <a:bodyPr wrap="square">
            <a:spAutoFit/>
          </a:bodyPr>
          <a:lstStyle/>
          <a:p>
            <a:pPr marL="27305" marR="5080" indent="-15240">
              <a:lnSpc>
                <a:spcPct val="116100"/>
              </a:lnSpc>
              <a:spcBef>
                <a:spcPts val="95"/>
              </a:spcBef>
            </a:pPr>
            <a:r>
              <a:rPr lang="en-IN" spc="-35" dirty="0">
                <a:latin typeface="Lucida Sans Unicode"/>
                <a:cs typeface="Lucida Sans Unicode"/>
              </a:rPr>
              <a:t> </a:t>
            </a:r>
          </a:p>
          <a:p>
            <a:pPr marL="27305" marR="5080" indent="-15240">
              <a:lnSpc>
                <a:spcPct val="116100"/>
              </a:lnSpc>
              <a:spcBef>
                <a:spcPts val="95"/>
              </a:spcBef>
            </a:pPr>
            <a:r>
              <a:rPr lang="en-IN" spc="-35" dirty="0">
                <a:latin typeface="Algerian" panose="04020705040A02060702" pitchFamily="82" charset="0"/>
                <a:cs typeface="Lucida Sans Unicode"/>
              </a:rPr>
              <a:t>    </a:t>
            </a:r>
            <a:r>
              <a:rPr lang="en-IN" b="1" spc="-35" dirty="0">
                <a:latin typeface="Algerian" panose="04020705040A02060702" pitchFamily="82" charset="0"/>
                <a:cs typeface="Lucida Sans Unicode"/>
              </a:rPr>
              <a:t>Sai Sindhu</a:t>
            </a:r>
            <a:r>
              <a:rPr lang="en-IN" b="1" spc="-115" dirty="0">
                <a:latin typeface="Algerian" panose="04020705040A02060702" pitchFamily="82" charset="0"/>
                <a:cs typeface="Lucida Sans Unicode"/>
              </a:rPr>
              <a:t> </a:t>
            </a:r>
          </a:p>
          <a:p>
            <a:pPr marL="27305" marR="5080" indent="-15240">
              <a:lnSpc>
                <a:spcPct val="116100"/>
              </a:lnSpc>
              <a:spcBef>
                <a:spcPts val="95"/>
              </a:spcBef>
            </a:pPr>
            <a:r>
              <a:rPr lang="en-IN" b="1" spc="-1315" dirty="0">
                <a:latin typeface="Algerian" panose="04020705040A02060702" pitchFamily="82" charset="0"/>
                <a:cs typeface="Lucida Sans Unicode"/>
              </a:rPr>
              <a:t>       </a:t>
            </a:r>
            <a:r>
              <a:rPr lang="en-IN" b="1" spc="-75" dirty="0">
                <a:latin typeface="Algerian" panose="04020705040A02060702" pitchFamily="82" charset="0"/>
                <a:cs typeface="Lucida Sans Unicode"/>
              </a:rPr>
              <a:t>     developer</a:t>
            </a:r>
            <a:endParaRPr lang="en-IN" b="1" dirty="0">
              <a:latin typeface="Algerian" panose="04020705040A02060702" pitchFamily="82" charset="0"/>
              <a:cs typeface="Lucida Sans Unicode"/>
            </a:endParaRPr>
          </a:p>
        </p:txBody>
      </p:sp>
      <p:sp>
        <p:nvSpPr>
          <p:cNvPr id="22" name="TextBox 21">
            <a:extLst>
              <a:ext uri="{FF2B5EF4-FFF2-40B4-BE49-F238E27FC236}">
                <a16:creationId xmlns:a16="http://schemas.microsoft.com/office/drawing/2014/main" id="{64B4B85E-06BF-308F-8998-CD26B879E0E1}"/>
              </a:ext>
            </a:extLst>
          </p:cNvPr>
          <p:cNvSpPr txBox="1"/>
          <p:nvPr/>
        </p:nvSpPr>
        <p:spPr>
          <a:xfrm>
            <a:off x="6864327" y="3584459"/>
            <a:ext cx="1628453" cy="723211"/>
          </a:xfrm>
          <a:prstGeom prst="rect">
            <a:avLst/>
          </a:prstGeom>
          <a:noFill/>
        </p:spPr>
        <p:txBody>
          <a:bodyPr wrap="square">
            <a:spAutoFit/>
          </a:bodyPr>
          <a:lstStyle/>
          <a:p>
            <a:pPr marL="210815" marR="5080" indent="-198750">
              <a:lnSpc>
                <a:spcPct val="116100"/>
              </a:lnSpc>
              <a:spcBef>
                <a:spcPts val="100"/>
              </a:spcBef>
            </a:pPr>
            <a:r>
              <a:rPr lang="en-IN" sz="1400" b="1" spc="-111" dirty="0">
                <a:latin typeface="Algerian" panose="04020705040A02060702" pitchFamily="82" charset="0"/>
                <a:cs typeface="Lucida Sans Unicode"/>
              </a:rPr>
              <a:t>    </a:t>
            </a:r>
            <a:r>
              <a:rPr lang="en-IN" b="1" spc="-111" dirty="0" err="1">
                <a:latin typeface="Algerian" panose="04020705040A02060702" pitchFamily="82" charset="0"/>
                <a:cs typeface="Lucida Sans Unicode"/>
              </a:rPr>
              <a:t>A</a:t>
            </a:r>
            <a:r>
              <a:rPr lang="en-IN" b="1" spc="-200" dirty="0" err="1">
                <a:latin typeface="Algerian" panose="04020705040A02060702" pitchFamily="82" charset="0"/>
                <a:cs typeface="Lucida Sans Unicode"/>
              </a:rPr>
              <a:t>ni</a:t>
            </a:r>
            <a:r>
              <a:rPr lang="en-IN" b="1" spc="11" dirty="0" err="1">
                <a:latin typeface="Algerian" panose="04020705040A02060702" pitchFamily="82" charset="0"/>
                <a:cs typeface="Lucida Sans Unicode"/>
              </a:rPr>
              <a:t>v</a:t>
            </a:r>
            <a:r>
              <a:rPr lang="en-IN" b="1" spc="-204" dirty="0" err="1">
                <a:latin typeface="Algerian" panose="04020705040A02060702" pitchFamily="82" charset="0"/>
                <a:cs typeface="Lucida Sans Unicode"/>
              </a:rPr>
              <a:t>i</a:t>
            </a:r>
            <a:r>
              <a:rPr lang="en-IN" b="1" spc="-211" dirty="0">
                <a:latin typeface="Algerian" panose="04020705040A02060702" pitchFamily="82" charset="0"/>
                <a:cs typeface="Lucida Sans Unicode"/>
              </a:rPr>
              <a:t>   </a:t>
            </a:r>
            <a:r>
              <a:rPr lang="en-IN" b="1" spc="-160" dirty="0">
                <a:latin typeface="Algerian" panose="04020705040A02060702" pitchFamily="82" charset="0"/>
                <a:cs typeface="Lucida Sans Unicode"/>
              </a:rPr>
              <a:t>R</a:t>
            </a:r>
            <a:r>
              <a:rPr lang="en-IN" b="1" spc="45" dirty="0">
                <a:latin typeface="Algerian" panose="04020705040A02060702" pitchFamily="82" charset="0"/>
                <a:cs typeface="Lucida Sans Unicode"/>
              </a:rPr>
              <a:t>e</a:t>
            </a:r>
            <a:r>
              <a:rPr lang="en-IN" b="1" spc="-11" dirty="0">
                <a:latin typeface="Algerian" panose="04020705040A02060702" pitchFamily="82" charset="0"/>
                <a:cs typeface="Lucida Sans Unicode"/>
              </a:rPr>
              <a:t>dd</a:t>
            </a:r>
            <a:r>
              <a:rPr lang="en-IN" b="1" spc="100" dirty="0">
                <a:latin typeface="Algerian" panose="04020705040A02060702" pitchFamily="82" charset="0"/>
                <a:cs typeface="Lucida Sans Unicode"/>
              </a:rPr>
              <a:t>y</a:t>
            </a:r>
          </a:p>
          <a:p>
            <a:pPr marL="210815" marR="5080" indent="-198750">
              <a:lnSpc>
                <a:spcPct val="116100"/>
              </a:lnSpc>
              <a:spcBef>
                <a:spcPts val="100"/>
              </a:spcBef>
            </a:pPr>
            <a:r>
              <a:rPr lang="en-IN" b="1" spc="100" dirty="0">
                <a:latin typeface="Algerian" panose="04020705040A02060702" pitchFamily="82" charset="0"/>
                <a:cs typeface="Lucida Sans Unicode"/>
              </a:rPr>
              <a:t>  </a:t>
            </a:r>
            <a:r>
              <a:rPr lang="en-IN" b="1" spc="-71" dirty="0">
                <a:latin typeface="Algerian" panose="04020705040A02060702" pitchFamily="82" charset="0"/>
                <a:cs typeface="Lucida Sans Unicode"/>
              </a:rPr>
              <a:t>Developer</a:t>
            </a:r>
            <a:endParaRPr lang="en-IN" b="1" dirty="0">
              <a:latin typeface="Algerian" panose="04020705040A02060702" pitchFamily="82" charset="0"/>
              <a:cs typeface="Lucida Sans Unicode"/>
            </a:endParaRPr>
          </a:p>
        </p:txBody>
      </p:sp>
      <p:sp>
        <p:nvSpPr>
          <p:cNvPr id="26" name="TextBox 25">
            <a:extLst>
              <a:ext uri="{FF2B5EF4-FFF2-40B4-BE49-F238E27FC236}">
                <a16:creationId xmlns:a16="http://schemas.microsoft.com/office/drawing/2014/main" id="{526F479F-1C7B-5D5C-8FF4-33A7EE4B21A2}"/>
              </a:ext>
            </a:extLst>
          </p:cNvPr>
          <p:cNvSpPr txBox="1"/>
          <p:nvPr/>
        </p:nvSpPr>
        <p:spPr>
          <a:xfrm>
            <a:off x="3592092" y="3011797"/>
            <a:ext cx="2004147" cy="1271630"/>
          </a:xfrm>
          <a:prstGeom prst="rect">
            <a:avLst/>
          </a:prstGeom>
          <a:noFill/>
        </p:spPr>
        <p:txBody>
          <a:bodyPr wrap="square">
            <a:spAutoFit/>
          </a:bodyPr>
          <a:lstStyle/>
          <a:p>
            <a:pPr marL="27305" marR="5080" indent="-15240">
              <a:lnSpc>
                <a:spcPct val="116100"/>
              </a:lnSpc>
              <a:spcBef>
                <a:spcPts val="95"/>
              </a:spcBef>
            </a:pPr>
            <a:r>
              <a:rPr lang="en-IN" sz="2400" spc="-35" dirty="0">
                <a:latin typeface="Lucida Sans Unicode"/>
                <a:cs typeface="Lucida Sans Unicode"/>
              </a:rPr>
              <a:t> </a:t>
            </a:r>
          </a:p>
          <a:p>
            <a:pPr marL="27305" marR="5080" indent="-15240">
              <a:lnSpc>
                <a:spcPct val="116100"/>
              </a:lnSpc>
              <a:spcBef>
                <a:spcPts val="95"/>
              </a:spcBef>
            </a:pPr>
            <a:r>
              <a:rPr lang="en-IN" sz="2400" spc="-35" dirty="0">
                <a:latin typeface="Lucida Sans Unicode"/>
                <a:cs typeface="Lucida Sans Unicode"/>
              </a:rPr>
              <a:t>    </a:t>
            </a:r>
            <a:r>
              <a:rPr lang="en-IN" b="1" spc="-35" dirty="0">
                <a:latin typeface="Algerian" panose="04020705040A02060702" pitchFamily="82" charset="0"/>
                <a:cs typeface="Lucida Sans Unicode"/>
              </a:rPr>
              <a:t>anil babu</a:t>
            </a:r>
            <a:r>
              <a:rPr lang="en-IN" b="1" spc="-115" dirty="0">
                <a:latin typeface="Algerian" panose="04020705040A02060702" pitchFamily="82" charset="0"/>
                <a:cs typeface="Lucida Sans Unicode"/>
              </a:rPr>
              <a:t> </a:t>
            </a:r>
          </a:p>
          <a:p>
            <a:pPr marL="27305" marR="5080" indent="-15240">
              <a:lnSpc>
                <a:spcPct val="116100"/>
              </a:lnSpc>
              <a:spcBef>
                <a:spcPts val="95"/>
              </a:spcBef>
            </a:pPr>
            <a:r>
              <a:rPr lang="en-IN" b="1" spc="-1315" dirty="0">
                <a:latin typeface="Algerian" panose="04020705040A02060702" pitchFamily="82" charset="0"/>
                <a:cs typeface="Lucida Sans Unicode"/>
              </a:rPr>
              <a:t>       </a:t>
            </a:r>
            <a:r>
              <a:rPr lang="en-IN" b="1" spc="-75" dirty="0">
                <a:latin typeface="Algerian" panose="04020705040A02060702" pitchFamily="82" charset="0"/>
                <a:cs typeface="Lucida Sans Unicode"/>
              </a:rPr>
              <a:t>       developer</a:t>
            </a:r>
            <a:endParaRPr lang="en-IN" b="1" dirty="0">
              <a:latin typeface="Algerian" panose="04020705040A02060702" pitchFamily="82" charset="0"/>
              <a:cs typeface="Lucida Sans Unicode"/>
            </a:endParaRPr>
          </a:p>
        </p:txBody>
      </p:sp>
    </p:spTree>
    <p:extLst>
      <p:ext uri="{BB962C8B-B14F-4D97-AF65-F5344CB8AC3E}">
        <p14:creationId xmlns:p14="http://schemas.microsoft.com/office/powerpoint/2010/main" val="3051959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DA6B22-92AC-D4F4-5027-3ED022C2FA27}"/>
              </a:ext>
            </a:extLst>
          </p:cNvPr>
          <p:cNvSpPr>
            <a:spLocks noGrp="1"/>
          </p:cNvSpPr>
          <p:nvPr>
            <p:ph type="body" sz="quarter" idx="10"/>
          </p:nvPr>
        </p:nvSpPr>
        <p:spPr>
          <a:xfrm>
            <a:off x="0" y="123478"/>
            <a:ext cx="3995936" cy="1008112"/>
          </a:xfrm>
        </p:spPr>
        <p:txBody>
          <a:bodyPr/>
          <a:lstStyle/>
          <a:p>
            <a:r>
              <a:rPr lang="en-IN" sz="2400" b="1" dirty="0">
                <a:effectLst/>
                <a:latin typeface="Times New Roman" panose="02020603050405020304" pitchFamily="18" charset="0"/>
                <a:cs typeface="Times New Roman" panose="02020603050405020304" pitchFamily="18" charset="0"/>
              </a:rPr>
              <a:t>TEAM MEMBER ROLES</a:t>
            </a:r>
            <a:r>
              <a:rPr lang="en-US" altLang="ko-KR" sz="2400" b="1" dirty="0">
                <a:latin typeface="Times New Roman" panose="02020603050405020304" pitchFamily="18" charset="0"/>
                <a:cs typeface="Times New Roman" panose="02020603050405020304" pitchFamily="18" charset="0"/>
              </a:rPr>
              <a:t> </a:t>
            </a:r>
            <a:endParaRPr lang="ko-KR" altLang="en-US" sz="2400" b="1"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9" name="Picture Placeholder 8">
            <a:extLst>
              <a:ext uri="{FF2B5EF4-FFF2-40B4-BE49-F238E27FC236}">
                <a16:creationId xmlns:a16="http://schemas.microsoft.com/office/drawing/2014/main" id="{39F40758-0E04-FB80-9791-B3B2DA5EF95F}"/>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2536" b="12536"/>
          <a:stretch>
            <a:fillRect/>
          </a:stretch>
        </p:blipFill>
        <p:spPr>
          <a:xfrm>
            <a:off x="464987" y="1325123"/>
            <a:ext cx="2232248" cy="2182732"/>
          </a:xfrm>
        </p:spPr>
      </p:pic>
      <p:pic>
        <p:nvPicPr>
          <p:cNvPr id="11" name="Picture Placeholder 10">
            <a:extLst>
              <a:ext uri="{FF2B5EF4-FFF2-40B4-BE49-F238E27FC236}">
                <a16:creationId xmlns:a16="http://schemas.microsoft.com/office/drawing/2014/main" id="{A9AF14BE-E5F5-619F-4010-C64030B093E5}"/>
              </a:ext>
            </a:extLst>
          </p:cNvPr>
          <p:cNvPicPr>
            <a:picLocks noGrp="1" noChangeAspect="1"/>
          </p:cNvPicPr>
          <p:nvPr>
            <p:ph type="pic" idx="12"/>
          </p:nvPr>
        </p:nvPicPr>
        <p:blipFill>
          <a:blip r:embed="rId3" cstate="print">
            <a:extLst>
              <a:ext uri="{28A0092B-C50C-407E-A947-70E740481C1C}">
                <a14:useLocalDpi xmlns:a14="http://schemas.microsoft.com/office/drawing/2010/main" val="0"/>
              </a:ext>
            </a:extLst>
          </a:blip>
          <a:srcRect l="1565" r="1565"/>
          <a:stretch>
            <a:fillRect/>
          </a:stretch>
        </p:blipFill>
        <p:spPr>
          <a:xfrm>
            <a:off x="3433127" y="1325121"/>
            <a:ext cx="2448272" cy="2182732"/>
          </a:xfrm>
        </p:spPr>
      </p:pic>
      <p:pic>
        <p:nvPicPr>
          <p:cNvPr id="13" name="Picture Placeholder 12">
            <a:extLst>
              <a:ext uri="{FF2B5EF4-FFF2-40B4-BE49-F238E27FC236}">
                <a16:creationId xmlns:a16="http://schemas.microsoft.com/office/drawing/2014/main" id="{63FBF48E-1CAC-BE88-7D13-0DE3B8D55585}"/>
              </a:ext>
            </a:extLst>
          </p:cNvPr>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t="7910" b="7910"/>
          <a:stretch>
            <a:fillRect/>
          </a:stretch>
        </p:blipFill>
        <p:spPr>
          <a:xfrm>
            <a:off x="6588224" y="1325121"/>
            <a:ext cx="2360173" cy="2182732"/>
          </a:xfrm>
        </p:spPr>
      </p:pic>
      <p:grpSp>
        <p:nvGrpSpPr>
          <p:cNvPr id="15" name="Group 14">
            <a:extLst>
              <a:ext uri="{FF2B5EF4-FFF2-40B4-BE49-F238E27FC236}">
                <a16:creationId xmlns:a16="http://schemas.microsoft.com/office/drawing/2014/main" id="{33E561F9-B3FF-83EB-7EBE-8C77BBB71B58}"/>
              </a:ext>
            </a:extLst>
          </p:cNvPr>
          <p:cNvGrpSpPr/>
          <p:nvPr/>
        </p:nvGrpSpPr>
        <p:grpSpPr>
          <a:xfrm>
            <a:off x="3329058" y="3769209"/>
            <a:ext cx="2830156" cy="1250813"/>
            <a:chOff x="3742845" y="3824514"/>
            <a:chExt cx="2191171" cy="1692883"/>
          </a:xfrm>
        </p:grpSpPr>
        <p:sp>
          <p:nvSpPr>
            <p:cNvPr id="16" name="Text Placeholder 17">
              <a:extLst>
                <a:ext uri="{FF2B5EF4-FFF2-40B4-BE49-F238E27FC236}">
                  <a16:creationId xmlns:a16="http://schemas.microsoft.com/office/drawing/2014/main" id="{C982EDD7-5EBD-A9AE-456C-13D4C2B5EBBE}"/>
                </a:ext>
              </a:extLst>
            </p:cNvPr>
            <p:cNvSpPr txBox="1">
              <a:spLocks/>
            </p:cNvSpPr>
            <p:nvPr/>
          </p:nvSpPr>
          <p:spPr>
            <a:xfrm>
              <a:off x="4033902" y="3824514"/>
              <a:ext cx="1730514" cy="1692883"/>
            </a:xfrm>
            <a:prstGeom prst="rect">
              <a:avLst/>
            </a:prstGeom>
            <a:solidFill>
              <a:schemeClr val="accent3"/>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4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2C8D7DB0-237A-D9FA-1A90-770854324C00}"/>
                </a:ext>
              </a:extLst>
            </p:cNvPr>
            <p:cNvSpPr txBox="1"/>
            <p:nvPr/>
          </p:nvSpPr>
          <p:spPr>
            <a:xfrm>
              <a:off x="3742845" y="3917862"/>
              <a:ext cx="2191171" cy="1383711"/>
            </a:xfrm>
            <a:prstGeom prst="rect">
              <a:avLst/>
            </a:prstGeom>
            <a:noFill/>
          </p:spPr>
          <p:txBody>
            <a:bodyPr wrap="square" rtlCol="0">
              <a:spAutoFit/>
            </a:bodyPr>
            <a:lstStyle/>
            <a:p>
              <a:pPr algn="ctr"/>
              <a:r>
                <a:rPr lang="en-IN" b="1" spc="-200" dirty="0">
                  <a:latin typeface="Algerian" panose="04020705040A02060702" pitchFamily="82" charset="0"/>
                  <a:cs typeface="Lucida Sans Unicode"/>
                </a:rPr>
                <a:t>Nikhil </a:t>
              </a:r>
              <a:r>
                <a:rPr lang="en-IN" b="1" spc="-195" dirty="0">
                  <a:latin typeface="Algerian" panose="04020705040A02060702" pitchFamily="82" charset="0"/>
                  <a:cs typeface="Lucida Sans Unicode"/>
                </a:rPr>
                <a:t> </a:t>
              </a:r>
            </a:p>
            <a:p>
              <a:pPr algn="ctr"/>
              <a:r>
                <a:rPr lang="en-IN" b="1" spc="-15" dirty="0">
                  <a:latin typeface="Algerian" panose="04020705040A02060702" pitchFamily="82" charset="0"/>
                  <a:cs typeface="Lucida Sans Unicode"/>
                </a:rPr>
                <a:t>Scrum </a:t>
              </a:r>
              <a:r>
                <a:rPr lang="en-IN" b="1" spc="-260" dirty="0">
                  <a:latin typeface="Algerian" panose="04020705040A02060702" pitchFamily="82" charset="0"/>
                  <a:cs typeface="Lucida Sans Unicode"/>
                </a:rPr>
                <a:t> </a:t>
              </a:r>
              <a:r>
                <a:rPr lang="en-IN" b="1" spc="-40" dirty="0">
                  <a:latin typeface="Algerian" panose="04020705040A02060702" pitchFamily="82" charset="0"/>
                  <a:cs typeface="Lucida Sans Unicode"/>
                </a:rPr>
                <a:t>master &amp;</a:t>
              </a:r>
              <a:endParaRPr lang="en-IN" b="1" spc="-40" dirty="0">
                <a:solidFill>
                  <a:schemeClr val="tx1">
                    <a:lumMod val="75000"/>
                    <a:lumOff val="25000"/>
                  </a:schemeClr>
                </a:solidFill>
                <a:latin typeface="Algerian" panose="04020705040A02060702" pitchFamily="82" charset="0"/>
                <a:cs typeface="Arial" pitchFamily="34" charset="0"/>
              </a:endParaRPr>
            </a:p>
            <a:p>
              <a:pPr algn="ctr"/>
              <a:r>
                <a:rPr lang="en-IN" b="1" spc="-40" dirty="0">
                  <a:solidFill>
                    <a:schemeClr val="tx1">
                      <a:lumMod val="75000"/>
                      <a:lumOff val="25000"/>
                    </a:schemeClr>
                  </a:solidFill>
                  <a:latin typeface="Algerian" panose="04020705040A02060702" pitchFamily="82" charset="0"/>
                  <a:cs typeface="Arial" pitchFamily="34" charset="0"/>
                </a:rPr>
                <a:t>QUALITY ANALYST</a:t>
              </a:r>
              <a:endParaRPr lang="en-IN" b="1" dirty="0">
                <a:latin typeface="Algerian" panose="04020705040A02060702" pitchFamily="82" charset="0"/>
                <a:cs typeface="Lucida Sans Unicode"/>
              </a:endParaRPr>
            </a:p>
          </p:txBody>
        </p:sp>
      </p:grpSp>
      <p:sp>
        <p:nvSpPr>
          <p:cNvPr id="18" name="Text Placeholder 17">
            <a:extLst>
              <a:ext uri="{FF2B5EF4-FFF2-40B4-BE49-F238E27FC236}">
                <a16:creationId xmlns:a16="http://schemas.microsoft.com/office/drawing/2014/main" id="{9A056E9D-2B7F-C72E-C264-F46511CA9469}"/>
              </a:ext>
            </a:extLst>
          </p:cNvPr>
          <p:cNvSpPr txBox="1">
            <a:spLocks/>
          </p:cNvSpPr>
          <p:nvPr/>
        </p:nvSpPr>
        <p:spPr>
          <a:xfrm>
            <a:off x="6588224" y="3818379"/>
            <a:ext cx="2346501" cy="1057627"/>
          </a:xfrm>
          <a:prstGeom prst="rect">
            <a:avLst/>
          </a:prstGeom>
          <a:solidFill>
            <a:schemeClr val="accent3"/>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ko-KR" altLang="en-US" sz="1000" b="1" dirty="0">
              <a:solidFill>
                <a:schemeClr val="tx1">
                  <a:lumMod val="75000"/>
                  <a:lumOff val="25000"/>
                </a:schemeClr>
              </a:solidFill>
              <a:latin typeface="Algerian" panose="04020705040A02060702" pitchFamily="82" charset="0"/>
              <a:cs typeface="Arial" pitchFamily="34" charset="0"/>
            </a:endParaRPr>
          </a:p>
        </p:txBody>
      </p:sp>
      <p:sp>
        <p:nvSpPr>
          <p:cNvPr id="19" name="Text Placeholder 17">
            <a:extLst>
              <a:ext uri="{FF2B5EF4-FFF2-40B4-BE49-F238E27FC236}">
                <a16:creationId xmlns:a16="http://schemas.microsoft.com/office/drawing/2014/main" id="{C2EA7292-27F1-2047-4A2D-E07C7120F4D1}"/>
              </a:ext>
            </a:extLst>
          </p:cNvPr>
          <p:cNvSpPr txBox="1">
            <a:spLocks/>
          </p:cNvSpPr>
          <p:nvPr/>
        </p:nvSpPr>
        <p:spPr>
          <a:xfrm>
            <a:off x="625719" y="3818379"/>
            <a:ext cx="2232248" cy="1057628"/>
          </a:xfrm>
          <a:prstGeom prst="rect">
            <a:avLst/>
          </a:prstGeom>
          <a:solidFill>
            <a:schemeClr val="accent3"/>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ko-KR" altLang="en-US" sz="1000" b="1" dirty="0">
              <a:solidFill>
                <a:schemeClr val="tx1">
                  <a:lumMod val="75000"/>
                  <a:lumOff val="25000"/>
                </a:schemeClr>
              </a:solidFill>
              <a:latin typeface="Algerian" panose="04020705040A02060702" pitchFamily="82" charset="0"/>
              <a:cs typeface="Arial" pitchFamily="34" charset="0"/>
            </a:endParaRPr>
          </a:p>
        </p:txBody>
      </p:sp>
      <p:sp>
        <p:nvSpPr>
          <p:cNvPr id="20" name="TextBox 19">
            <a:extLst>
              <a:ext uri="{FF2B5EF4-FFF2-40B4-BE49-F238E27FC236}">
                <a16:creationId xmlns:a16="http://schemas.microsoft.com/office/drawing/2014/main" id="{13ECD8DE-5C59-F728-E94F-BE53E21FF2F4}"/>
              </a:ext>
            </a:extLst>
          </p:cNvPr>
          <p:cNvSpPr txBox="1"/>
          <p:nvPr/>
        </p:nvSpPr>
        <p:spPr>
          <a:xfrm>
            <a:off x="116129" y="3793903"/>
            <a:ext cx="3024337" cy="1681358"/>
          </a:xfrm>
          <a:prstGeom prst="rect">
            <a:avLst/>
          </a:prstGeom>
          <a:noFill/>
        </p:spPr>
        <p:txBody>
          <a:bodyPr wrap="square" rtlCol="0">
            <a:spAutoFit/>
          </a:bodyPr>
          <a:lstStyle/>
          <a:p>
            <a:pPr marL="1009625" marR="861038" indent="-141602" algn="ctr">
              <a:lnSpc>
                <a:spcPct val="116100"/>
              </a:lnSpc>
              <a:spcBef>
                <a:spcPts val="95"/>
              </a:spcBef>
            </a:pPr>
            <a:r>
              <a:rPr lang="en-IN" b="1" spc="-75" dirty="0" err="1">
                <a:latin typeface="Algerian" panose="04020705040A02060702" pitchFamily="82" charset="0"/>
                <a:cs typeface="Lucida Sans Unicode"/>
              </a:rPr>
              <a:t>Sahith</a:t>
            </a:r>
            <a:r>
              <a:rPr lang="en-IN" b="1" spc="-75" dirty="0">
                <a:latin typeface="Algerian" panose="04020705040A02060702" pitchFamily="82" charset="0"/>
                <a:cs typeface="Lucida Sans Unicode"/>
              </a:rPr>
              <a:t> </a:t>
            </a:r>
            <a:r>
              <a:rPr lang="en-IN" b="1" spc="-71" dirty="0">
                <a:latin typeface="Algerian" panose="04020705040A02060702" pitchFamily="82" charset="0"/>
                <a:cs typeface="Lucida Sans Unicode"/>
              </a:rPr>
              <a:t> </a:t>
            </a:r>
          </a:p>
          <a:p>
            <a:pPr marL="1009625" marR="861038" indent="-141602" algn="ctr">
              <a:lnSpc>
                <a:spcPct val="116100"/>
              </a:lnSpc>
              <a:spcBef>
                <a:spcPts val="95"/>
              </a:spcBef>
            </a:pPr>
            <a:r>
              <a:rPr lang="en-IN" b="1" spc="51" dirty="0">
                <a:latin typeface="Algerian" panose="04020705040A02060702" pitchFamily="82" charset="0"/>
                <a:cs typeface="Lucida Sans Unicode"/>
              </a:rPr>
              <a:t>Q</a:t>
            </a:r>
            <a:r>
              <a:rPr lang="en-IN" b="1" spc="-204" dirty="0">
                <a:latin typeface="Algerian" panose="04020705040A02060702" pitchFamily="82" charset="0"/>
                <a:cs typeface="Lucida Sans Unicode"/>
              </a:rPr>
              <a:t>u</a:t>
            </a:r>
            <a:r>
              <a:rPr lang="en-IN" b="1" spc="-51" dirty="0">
                <a:latin typeface="Algerian" panose="04020705040A02060702" pitchFamily="82" charset="0"/>
                <a:cs typeface="Lucida Sans Unicode"/>
              </a:rPr>
              <a:t>a</a:t>
            </a:r>
            <a:r>
              <a:rPr lang="en-IN" b="1" spc="-285" dirty="0">
                <a:latin typeface="Algerian" panose="04020705040A02060702" pitchFamily="82" charset="0"/>
                <a:cs typeface="Lucida Sans Unicode"/>
              </a:rPr>
              <a:t>l</a:t>
            </a:r>
            <a:r>
              <a:rPr lang="en-IN" b="1" spc="-215" dirty="0">
                <a:latin typeface="Algerian" panose="04020705040A02060702" pitchFamily="82" charset="0"/>
                <a:cs typeface="Lucida Sans Unicode"/>
              </a:rPr>
              <a:t>i</a:t>
            </a:r>
            <a:r>
              <a:rPr lang="en-IN" b="1" spc="51" dirty="0">
                <a:latin typeface="Algerian" panose="04020705040A02060702" pitchFamily="82" charset="0"/>
                <a:cs typeface="Lucida Sans Unicode"/>
              </a:rPr>
              <a:t>t</a:t>
            </a:r>
            <a:r>
              <a:rPr lang="en-IN" b="1" spc="140" dirty="0">
                <a:latin typeface="Algerian" panose="04020705040A02060702" pitchFamily="82" charset="0"/>
                <a:cs typeface="Lucida Sans Unicode"/>
              </a:rPr>
              <a:t>y</a:t>
            </a:r>
            <a:endParaRPr lang="en-IN" b="1" dirty="0">
              <a:latin typeface="Algerian" panose="04020705040A02060702" pitchFamily="82" charset="0"/>
              <a:cs typeface="Lucida Sans Unicode"/>
            </a:endParaRPr>
          </a:p>
          <a:p>
            <a:pPr algn="ctr">
              <a:spcBef>
                <a:spcPts val="811"/>
              </a:spcBef>
            </a:pPr>
            <a:r>
              <a:rPr lang="en-IN" b="1" spc="-105" dirty="0">
                <a:latin typeface="Algerian" panose="04020705040A02060702" pitchFamily="82" charset="0"/>
                <a:cs typeface="Lucida Sans Unicode"/>
              </a:rPr>
              <a:t>Analyst/Tester</a:t>
            </a:r>
            <a:endParaRPr lang="en-IN" b="1" dirty="0">
              <a:latin typeface="Algerian" panose="04020705040A02060702" pitchFamily="82" charset="0"/>
              <a:cs typeface="Lucida Sans Unicode"/>
            </a:endParaRPr>
          </a:p>
          <a:p>
            <a:pPr algn="ctr"/>
            <a:endParaRPr lang="en-IN" b="1" dirty="0">
              <a:latin typeface="Algerian" panose="04020705040A02060702" pitchFamily="82" charset="0"/>
              <a:cs typeface="Lucida Sans Unicode"/>
            </a:endParaRPr>
          </a:p>
          <a:p>
            <a:pPr algn="ctr"/>
            <a:endParaRPr lang="ko-KR" altLang="en-US" b="1" dirty="0">
              <a:solidFill>
                <a:schemeClr val="tx1">
                  <a:lumMod val="75000"/>
                  <a:lumOff val="25000"/>
                </a:schemeClr>
              </a:solidFill>
              <a:latin typeface="Algerian" panose="04020705040A02060702" pitchFamily="82" charset="0"/>
              <a:cs typeface="Arial" pitchFamily="34" charset="0"/>
            </a:endParaRPr>
          </a:p>
        </p:txBody>
      </p:sp>
      <p:sp>
        <p:nvSpPr>
          <p:cNvPr id="21" name="TextBox 20">
            <a:extLst>
              <a:ext uri="{FF2B5EF4-FFF2-40B4-BE49-F238E27FC236}">
                <a16:creationId xmlns:a16="http://schemas.microsoft.com/office/drawing/2014/main" id="{9AEFC977-937A-00AE-278D-5612A840D504}"/>
              </a:ext>
            </a:extLst>
          </p:cNvPr>
          <p:cNvSpPr txBox="1"/>
          <p:nvPr/>
        </p:nvSpPr>
        <p:spPr>
          <a:xfrm>
            <a:off x="6588224" y="3810659"/>
            <a:ext cx="2346501" cy="1641411"/>
          </a:xfrm>
          <a:prstGeom prst="rect">
            <a:avLst/>
          </a:prstGeom>
          <a:noFill/>
        </p:spPr>
        <p:txBody>
          <a:bodyPr wrap="square" rtlCol="0">
            <a:spAutoFit/>
          </a:bodyPr>
          <a:lstStyle/>
          <a:p>
            <a:pPr marL="12700" marR="5080" indent="12065" algn="ctr">
              <a:lnSpc>
                <a:spcPct val="117100"/>
              </a:lnSpc>
              <a:spcBef>
                <a:spcPts val="91"/>
              </a:spcBef>
            </a:pPr>
            <a:r>
              <a:rPr lang="en-US" b="1" spc="-55" dirty="0" err="1">
                <a:latin typeface="Algerian" panose="04020705040A02060702" pitchFamily="82" charset="0"/>
                <a:cs typeface="Lucida Sans Unicode"/>
              </a:rPr>
              <a:t>Bharadwaj</a:t>
            </a:r>
            <a:r>
              <a:rPr lang="en-US" b="1" spc="-195" dirty="0" err="1">
                <a:latin typeface="Algerian" panose="04020705040A02060702" pitchFamily="82" charset="0"/>
                <a:cs typeface="Lucida Sans Unicode"/>
              </a:rPr>
              <a:t>a</a:t>
            </a:r>
            <a:endParaRPr lang="en-US" b="1" spc="465" dirty="0">
              <a:latin typeface="Algerian" panose="04020705040A02060702" pitchFamily="82" charset="0"/>
              <a:cs typeface="Lucida Sans Unicode"/>
            </a:endParaRPr>
          </a:p>
          <a:p>
            <a:pPr marL="12700" marR="5080" indent="12065" algn="ctr">
              <a:lnSpc>
                <a:spcPct val="117100"/>
              </a:lnSpc>
              <a:spcBef>
                <a:spcPts val="91"/>
              </a:spcBef>
            </a:pPr>
            <a:r>
              <a:rPr lang="en-US" b="1" spc="-80" dirty="0">
                <a:latin typeface="Algerian" panose="04020705040A02060702" pitchFamily="82" charset="0"/>
                <a:cs typeface="Lucida Sans Unicode"/>
              </a:rPr>
              <a:t>Developer</a:t>
            </a:r>
            <a:endParaRPr lang="en-US" b="1" dirty="0">
              <a:latin typeface="Algerian" panose="04020705040A02060702" pitchFamily="82" charset="0"/>
              <a:cs typeface="Lucida Sans Unicode"/>
            </a:endParaRPr>
          </a:p>
          <a:p>
            <a:pPr marL="1009625" marR="861038" indent="-141602" algn="ctr">
              <a:lnSpc>
                <a:spcPct val="116100"/>
              </a:lnSpc>
              <a:spcBef>
                <a:spcPts val="95"/>
              </a:spcBef>
            </a:pPr>
            <a:endParaRPr lang="en-IN" b="1" dirty="0">
              <a:latin typeface="Algerian" panose="04020705040A02060702" pitchFamily="82" charset="0"/>
              <a:cs typeface="Lucida Sans Unicode"/>
            </a:endParaRPr>
          </a:p>
          <a:p>
            <a:pPr algn="ctr"/>
            <a:endParaRPr lang="en-IN" b="1" dirty="0">
              <a:latin typeface="Algerian" panose="04020705040A02060702" pitchFamily="82" charset="0"/>
              <a:cs typeface="Lucida Sans Unicode"/>
            </a:endParaRPr>
          </a:p>
          <a:p>
            <a:pPr algn="ctr"/>
            <a:endParaRPr lang="ko-KR" altLang="en-US" b="1" dirty="0">
              <a:solidFill>
                <a:schemeClr val="tx1">
                  <a:lumMod val="75000"/>
                  <a:lumOff val="25000"/>
                </a:schemeClr>
              </a:solidFill>
              <a:latin typeface="Algerian" panose="04020705040A02060702" pitchFamily="82" charset="0"/>
              <a:cs typeface="Arial" pitchFamily="34" charset="0"/>
            </a:endParaRPr>
          </a:p>
        </p:txBody>
      </p:sp>
    </p:spTree>
    <p:extLst>
      <p:ext uri="{BB962C8B-B14F-4D97-AF65-F5344CB8AC3E}">
        <p14:creationId xmlns:p14="http://schemas.microsoft.com/office/powerpoint/2010/main" val="3497416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23478"/>
            <a:ext cx="6660232" cy="576064"/>
          </a:xfrm>
        </p:spPr>
        <p:txBody>
          <a:bodyPr/>
          <a:lstStyle/>
          <a:p>
            <a:r>
              <a:rPr lang="en-US" sz="1800" b="1" dirty="0">
                <a:effectLst/>
                <a:latin typeface="Times New Roman" panose="02020603050405020304" pitchFamily="18" charset="0"/>
                <a:cs typeface="Times New Roman" panose="02020603050405020304" pitchFamily="18" charset="0"/>
              </a:rPr>
              <a:t>IMPROVEMENTS MADE FROM PROFESSOR'S FEEDBACK</a:t>
            </a:r>
            <a:endParaRPr lang="ko-KR" altLang="en-US" sz="1800" b="1" dirty="0">
              <a:latin typeface="Times New Roman" panose="02020603050405020304" pitchFamily="18" charset="0"/>
              <a:cs typeface="Times New Roman" panose="02020603050405020304" pitchFamily="18" charset="0"/>
            </a:endParaRPr>
          </a:p>
        </p:txBody>
      </p:sp>
      <p:sp>
        <p:nvSpPr>
          <p:cNvPr id="6" name="Oval 5"/>
          <p:cNvSpPr/>
          <p:nvPr/>
        </p:nvSpPr>
        <p:spPr>
          <a:xfrm>
            <a:off x="693077" y="3327229"/>
            <a:ext cx="693415" cy="6934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1482390" y="3119938"/>
            <a:ext cx="2932815" cy="276999"/>
          </a:xfrm>
          <a:prstGeom prst="rect">
            <a:avLst/>
          </a:prstGeom>
          <a:noFill/>
        </p:spPr>
        <p:txBody>
          <a:bodyPr wrap="square" rtlCol="0" anchor="ctr">
            <a:spAutoFit/>
          </a:bodyPr>
          <a:lstStyle/>
          <a:p>
            <a:r>
              <a:rPr lang="en-US" altLang="ko-KR" sz="1200" b="1" dirty="0">
                <a:solidFill>
                  <a:schemeClr val="accent4"/>
                </a:solidFill>
                <a:cs typeface="Arial" pitchFamily="34" charset="0"/>
              </a:rPr>
              <a:t>Your Text Here</a:t>
            </a:r>
            <a:endParaRPr lang="ko-KR" altLang="en-US" sz="1200" b="1" dirty="0">
              <a:solidFill>
                <a:schemeClr val="accent4"/>
              </a:solidFill>
              <a:cs typeface="Arial" pitchFamily="34" charset="0"/>
            </a:endParaRPr>
          </a:p>
        </p:txBody>
      </p:sp>
      <p:pic>
        <p:nvPicPr>
          <p:cNvPr id="1028" name="Picture 4" descr="5 Ways to Use Immediate Feedback in Training - Freelap USA">
            <a:extLst>
              <a:ext uri="{FF2B5EF4-FFF2-40B4-BE49-F238E27FC236}">
                <a16:creationId xmlns:a16="http://schemas.microsoft.com/office/drawing/2014/main" id="{219A09F4-0858-F0A1-86DE-64B1B2F5F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2856"/>
            <a:ext cx="2880320" cy="36811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FC9FD5-6ACD-64B5-932B-F89D8CFA231F}"/>
              </a:ext>
            </a:extLst>
          </p:cNvPr>
          <p:cNvSpPr txBox="1"/>
          <p:nvPr/>
        </p:nvSpPr>
        <p:spPr>
          <a:xfrm>
            <a:off x="3419872" y="1635646"/>
            <a:ext cx="5328592" cy="2585323"/>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professor provided input after the delivery of </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Deliverable 1, recommending us to put a statement </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above each bullet </a:t>
            </a:r>
            <a:r>
              <a:rPr lang="en-US" sz="1800">
                <a:effectLst/>
                <a:latin typeface="Calibri" panose="020F0502020204030204" pitchFamily="34" charset="0"/>
                <a:ea typeface="Times New Roman" panose="02020603050405020304" pitchFamily="18" charset="0"/>
                <a:cs typeface="Times New Roman" panose="02020603050405020304" pitchFamily="18" charset="0"/>
              </a:rPr>
              <a:t>point </a:t>
            </a:r>
            <a:r>
              <a:rPr lang="en-US">
                <a:latin typeface="Calibri" panose="020F0502020204030204" pitchFamily="34" charset="0"/>
                <a:ea typeface="Times New Roman" panose="02020603050405020304" pitchFamily="18" charset="0"/>
                <a:cs typeface="Times New Roman" panose="02020603050405020304" pitchFamily="18" charset="0"/>
              </a:rPr>
              <a:t>we</a:t>
            </a:r>
            <a:r>
              <a:rPr lang="en-US" sz="180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include on a presentation </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slide. Canva can be used to edit videos instead of </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Wonder share. While being recorded, we can take </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advantage of PowerPoint's presentation slideshow </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feature and missing the project schedule The following slides highlight the changes we made to our sprint plan by taking professor feedback into consideration.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940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2F5727-A3B2-262D-F5DE-4590AFE421A4}"/>
              </a:ext>
            </a:extLst>
          </p:cNvPr>
          <p:cNvSpPr>
            <a:spLocks noGrp="1"/>
          </p:cNvSpPr>
          <p:nvPr>
            <p:ph type="body" sz="quarter" idx="10"/>
          </p:nvPr>
        </p:nvSpPr>
        <p:spPr>
          <a:xfrm>
            <a:off x="0" y="123478"/>
            <a:ext cx="4644008" cy="576064"/>
          </a:xfrm>
        </p:spPr>
        <p:txBody>
          <a:bodyPr/>
          <a:lstStyle/>
          <a:p>
            <a:r>
              <a:rPr lang="en-US" sz="2400" b="1" dirty="0">
                <a:latin typeface="Times New Roman" panose="02020603050405020304" pitchFamily="18" charset="0"/>
                <a:cs typeface="Times New Roman" panose="02020603050405020304" pitchFamily="18" charset="0"/>
              </a:rPr>
              <a:t>PROBLEM STATEMENT</a:t>
            </a:r>
            <a:endParaRPr lang="en-IN" sz="2400" b="1" dirty="0">
              <a:latin typeface="Times New Roman" panose="02020603050405020304" pitchFamily="18" charset="0"/>
              <a:cs typeface="Times New Roman" panose="02020603050405020304" pitchFamily="18" charset="0"/>
            </a:endParaRPr>
          </a:p>
        </p:txBody>
      </p:sp>
      <p:pic>
        <p:nvPicPr>
          <p:cNvPr id="12290" name="Picture 2" descr="Brainstorming Idea | Great PowerPoint ClipArt for Presentations -  PresenterMedia.com">
            <a:extLst>
              <a:ext uri="{FF2B5EF4-FFF2-40B4-BE49-F238E27FC236}">
                <a16:creationId xmlns:a16="http://schemas.microsoft.com/office/drawing/2014/main" id="{41781178-8EAD-D5B8-068E-0687E8D3A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1550"/>
            <a:ext cx="3203848" cy="4083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E9EA9A-EB66-C0DC-1E3C-A6DDFDA92742}"/>
              </a:ext>
            </a:extLst>
          </p:cNvPr>
          <p:cNvSpPr txBox="1"/>
          <p:nvPr/>
        </p:nvSpPr>
        <p:spPr>
          <a:xfrm>
            <a:off x="2843808" y="771550"/>
            <a:ext cx="6300192" cy="4524315"/>
          </a:xfrm>
          <a:prstGeom prst="rect">
            <a:avLst/>
          </a:prstGeom>
          <a:noFill/>
        </p:spPr>
        <p:txBody>
          <a:bodyPr wrap="square">
            <a:spAutoFit/>
          </a:bodyPr>
          <a:lstStyle/>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Over the last two years, Social Distancing has become increasingly prevalent as a part of the Covid-19 pandemic outbreak. According to international health authorities, interpersonal communication</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is the principal primary contributor to the pandemic's spread. To avoid the spreading, it is therefore necessary to maintain the </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necessary spacing with some effort. In addition, developing an </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automated Contact Detection step that secures privacy would be beneficial to prevent further infection. </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Today's smartphones are not just for communication; they can </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also detect numerous characteristics of their environment</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(movement, proximity, orientation, etc.). In addition, nowadays</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days practically everyone utilizes a smartphone. Reflect on these </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facts The issue is resolved by a mobile app that can notify users </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when it detects that a person is approaching from a closer </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distance than is advised.</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8163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6E15EA-F434-7376-ED3D-5646419FA517}"/>
              </a:ext>
            </a:extLst>
          </p:cNvPr>
          <p:cNvSpPr>
            <a:spLocks noGrp="1"/>
          </p:cNvSpPr>
          <p:nvPr>
            <p:ph type="body" sz="quarter" idx="10"/>
          </p:nvPr>
        </p:nvSpPr>
        <p:spPr>
          <a:xfrm>
            <a:off x="0" y="123478"/>
            <a:ext cx="4427984" cy="576064"/>
          </a:xfrm>
        </p:spPr>
        <p:txBody>
          <a:bodyPr/>
          <a:lstStyle/>
          <a:p>
            <a:r>
              <a:rPr lang="en-US" sz="2800" b="1" dirty="0">
                <a:latin typeface="Times New Roman" panose="02020603050405020304" pitchFamily="18" charset="0"/>
                <a:cs typeface="Times New Roman" panose="02020603050405020304" pitchFamily="18" charset="0"/>
              </a:rPr>
              <a:t>PROJECT DESCRIPTION</a:t>
            </a:r>
            <a:endParaRPr lang="en-IN" sz="28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9B1DEB6-E9ED-7B06-61E8-6F15F8B7CFA6}"/>
              </a:ext>
            </a:extLst>
          </p:cNvPr>
          <p:cNvSpPr>
            <a:spLocks noGrp="1"/>
          </p:cNvSpPr>
          <p:nvPr>
            <p:ph type="body" sz="quarter" idx="11"/>
          </p:nvPr>
        </p:nvSpPr>
        <p:spPr>
          <a:xfrm>
            <a:off x="2987824" y="1059582"/>
            <a:ext cx="6156176" cy="3960440"/>
          </a:xfrm>
        </p:spPr>
        <p:txBody>
          <a:bodyPr/>
          <a:lstStyle/>
          <a:p>
            <a:pPr algn="just"/>
            <a:r>
              <a:rPr lang="en-US" sz="1200" dirty="0">
                <a:solidFill>
                  <a:srgbClr val="000000"/>
                </a:solidFill>
                <a:effectLst/>
                <a:ea typeface="Times New Roman" panose="02020603050405020304" pitchFamily="18" charset="0"/>
                <a:cs typeface="Times New Roman" panose="02020603050405020304" pitchFamily="18" charset="0"/>
              </a:rPr>
              <a:t>Our product is focused on COVID-19 safety Protocols. It is designed to ensure that </a:t>
            </a:r>
          </a:p>
          <a:p>
            <a:pPr algn="just"/>
            <a:r>
              <a:rPr lang="en-US" sz="1200" dirty="0">
                <a:solidFill>
                  <a:srgbClr val="000000"/>
                </a:solidFill>
                <a:effectLst/>
                <a:ea typeface="Times New Roman" panose="02020603050405020304" pitchFamily="18" charset="0"/>
                <a:cs typeface="Times New Roman" panose="02020603050405020304" pitchFamily="18" charset="0"/>
              </a:rPr>
              <a:t>people are adhering to social distancing guidelines. Ultimately, it can help make people </a:t>
            </a:r>
          </a:p>
          <a:p>
            <a:pPr algn="just"/>
            <a:r>
              <a:rPr lang="en-US" sz="1200" dirty="0">
                <a:solidFill>
                  <a:srgbClr val="000000"/>
                </a:solidFill>
                <a:effectLst/>
                <a:ea typeface="Times New Roman" panose="02020603050405020304" pitchFamily="18" charset="0"/>
                <a:cs typeface="Times New Roman" panose="02020603050405020304" pitchFamily="18" charset="0"/>
              </a:rPr>
              <a:t>and the community safer from the virus . This is a tracking app that uses a smartphone's GPS and Bluetooth features to track COVID-19 case. Bluetooth technology enables </a:t>
            </a:r>
          </a:p>
          <a:p>
            <a:pPr algn="just"/>
            <a:r>
              <a:rPr lang="en-US" sz="1200" dirty="0">
                <a:solidFill>
                  <a:srgbClr val="000000"/>
                </a:solidFill>
                <a:effectLst/>
                <a:ea typeface="Times New Roman" panose="02020603050405020304" pitchFamily="18" charset="0"/>
                <a:cs typeface="Times New Roman" panose="02020603050405020304" pitchFamily="18" charset="0"/>
              </a:rPr>
              <a:t>users to assess their risk of being exposed to the COVID-19 virus if they have been </a:t>
            </a:r>
          </a:p>
          <a:p>
            <a:pPr algn="just"/>
            <a:r>
              <a:rPr lang="en-US" sz="1200" dirty="0">
                <a:solidFill>
                  <a:srgbClr val="000000"/>
                </a:solidFill>
                <a:effectLst/>
                <a:ea typeface="Times New Roman" panose="02020603050405020304" pitchFamily="18" charset="0"/>
                <a:cs typeface="Times New Roman" panose="02020603050405020304" pitchFamily="18" charset="0"/>
              </a:rPr>
              <a:t>within six feet of a confirmed case. It is also able to detect specific locations that are </a:t>
            </a:r>
          </a:p>
          <a:p>
            <a:pPr algn="just"/>
            <a:r>
              <a:rPr lang="en-US" sz="1200" dirty="0">
                <a:solidFill>
                  <a:srgbClr val="000000"/>
                </a:solidFill>
                <a:effectLst/>
                <a:ea typeface="Times New Roman" panose="02020603050405020304" pitchFamily="18" charset="0"/>
                <a:cs typeface="Times New Roman" panose="02020603050405020304" pitchFamily="18" charset="0"/>
              </a:rPr>
              <a:t>deemed 'infected area’s through location data analysis, and crowd sourcing. this data so it is easily accessible for decision making purpose. The idea behind the app was to make people aware of their risk, and give them the tools to protect themselves from </a:t>
            </a:r>
          </a:p>
          <a:p>
            <a:pPr algn="just"/>
            <a:r>
              <a:rPr lang="en-US" sz="1200" dirty="0">
                <a:solidFill>
                  <a:srgbClr val="000000"/>
                </a:solidFill>
                <a:effectLst/>
                <a:ea typeface="Times New Roman" panose="02020603050405020304" pitchFamily="18" charset="0"/>
                <a:cs typeface="Times New Roman" panose="02020603050405020304" pitchFamily="18" charset="0"/>
              </a:rPr>
              <a:t>contracting the virus. We developed a product that would be a cost-effective measure for protecting profits and human life. The idea for our product is based on the idea of a</a:t>
            </a:r>
          </a:p>
          <a:p>
            <a:pPr algn="just"/>
            <a:r>
              <a:rPr lang="en-US" sz="1200" dirty="0">
                <a:solidFill>
                  <a:srgbClr val="000000"/>
                </a:solidFill>
                <a:effectLst/>
                <a:ea typeface="Times New Roman" panose="02020603050405020304" pitchFamily="18" charset="0"/>
                <a:cs typeface="Times New Roman" panose="02020603050405020304" pitchFamily="18" charset="0"/>
              </a:rPr>
              <a:t>"control" to prevent COVID-19 from spreading. It would be an app that uses Bluetooth </a:t>
            </a:r>
          </a:p>
          <a:p>
            <a:pPr algn="just"/>
            <a:r>
              <a:rPr lang="en-US" sz="1200" dirty="0">
                <a:solidFill>
                  <a:srgbClr val="000000"/>
                </a:solidFill>
                <a:effectLst/>
                <a:ea typeface="Times New Roman" panose="02020603050405020304" pitchFamily="18" charset="0"/>
                <a:cs typeface="Times New Roman" panose="02020603050405020304" pitchFamily="18" charset="0"/>
              </a:rPr>
              <a:t>and GPS capabilities to track COVID-19 cases and would also provide alerts in case it </a:t>
            </a:r>
          </a:p>
          <a:p>
            <a:pPr algn="just"/>
            <a:r>
              <a:rPr lang="en-US" sz="1200" dirty="0">
                <a:solidFill>
                  <a:srgbClr val="000000"/>
                </a:solidFill>
                <a:effectLst/>
                <a:ea typeface="Times New Roman" panose="02020603050405020304" pitchFamily="18" charset="0"/>
                <a:cs typeface="Times New Roman" panose="02020603050405020304" pitchFamily="18" charset="0"/>
              </a:rPr>
              <a:t>detects COVID-19 in an area. This product was designed to be inexpensive, effective,</a:t>
            </a:r>
          </a:p>
          <a:p>
            <a:pPr algn="just"/>
            <a:r>
              <a:rPr lang="en-US" sz="1200" dirty="0">
                <a:solidFill>
                  <a:srgbClr val="000000"/>
                </a:solidFill>
                <a:effectLst/>
                <a:ea typeface="Times New Roman" panose="02020603050405020304" pitchFamily="18" charset="0"/>
                <a:cs typeface="Times New Roman" panose="02020603050405020304" pitchFamily="18" charset="0"/>
              </a:rPr>
              <a:t>providing information necessary for the public's awareness of where the virus is being </a:t>
            </a:r>
          </a:p>
          <a:p>
            <a:pPr algn="just"/>
            <a:r>
              <a:rPr lang="en-US" sz="1200" dirty="0">
                <a:solidFill>
                  <a:srgbClr val="000000"/>
                </a:solidFill>
                <a:effectLst/>
                <a:ea typeface="Times New Roman" panose="02020603050405020304" pitchFamily="18" charset="0"/>
                <a:cs typeface="Times New Roman" panose="02020603050405020304" pitchFamily="18" charset="0"/>
              </a:rPr>
              <a:t>spread. We designed this app as incentive to prevent someone from spreading the virus as they are able to see how close they are getting near people who have contacted it.</a:t>
            </a:r>
            <a:endParaRPr lang="en-IN" sz="1200" dirty="0">
              <a:effectLst/>
              <a:ea typeface="Times New Roman" panose="02020603050405020304" pitchFamily="18" charset="0"/>
              <a:cs typeface="Times New Roman" panose="02020603050405020304" pitchFamily="18" charset="0"/>
            </a:endParaRPr>
          </a:p>
          <a:p>
            <a:pPr algn="just"/>
            <a:endParaRPr lang="en-US" sz="1200" dirty="0">
              <a:cs typeface="Times New Roman" panose="02020603050405020304" pitchFamily="18" charset="0"/>
            </a:endParaRPr>
          </a:p>
        </p:txBody>
      </p:sp>
      <p:pic>
        <p:nvPicPr>
          <p:cNvPr id="11266" name="Picture 2" descr="133,852 Social Distancing Stock Photos - Free &amp; Royalty-Free Stock Photos  from Dreamstime">
            <a:extLst>
              <a:ext uri="{FF2B5EF4-FFF2-40B4-BE49-F238E27FC236}">
                <a16:creationId xmlns:a16="http://schemas.microsoft.com/office/drawing/2014/main" id="{38145FAD-0EAB-6096-6FB1-F44D406E6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80703"/>
            <a:ext cx="2664296" cy="379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886280"/>
      </p:ext>
    </p:extLst>
  </p:cSld>
  <p:clrMapOvr>
    <a:masterClrMapping/>
  </p:clrMapOvr>
</p:sld>
</file>

<file path=ppt/theme/theme1.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B0513386326E54EAB9123EB634FDDB2" ma:contentTypeVersion="2" ma:contentTypeDescription="Create a new document." ma:contentTypeScope="" ma:versionID="cb57a8edb87374c98dcc8e862b52fa37">
  <xsd:schema xmlns:xsd="http://www.w3.org/2001/XMLSchema" xmlns:xs="http://www.w3.org/2001/XMLSchema" xmlns:p="http://schemas.microsoft.com/office/2006/metadata/properties" xmlns:ns3="8fc94104-06ef-4c47-a3e6-decf0482d7c2" targetNamespace="http://schemas.microsoft.com/office/2006/metadata/properties" ma:root="true" ma:fieldsID="d438b38a07a27c2ac9074dbeb788571a" ns3:_="">
    <xsd:import namespace="8fc94104-06ef-4c47-a3e6-decf0482d7c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c94104-06ef-4c47-a3e6-decf0482d7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51B04C-DC69-43A6-9804-0CD8F85D4930}">
  <ds:schemaRefs>
    <ds:schemaRef ds:uri="http://schemas.microsoft.com/sharepoint/v3/contenttype/forms"/>
  </ds:schemaRefs>
</ds:datastoreItem>
</file>

<file path=customXml/itemProps2.xml><?xml version="1.0" encoding="utf-8"?>
<ds:datastoreItem xmlns:ds="http://schemas.openxmlformats.org/officeDocument/2006/customXml" ds:itemID="{BBFF83DC-9C0D-4EE4-87C8-A78A1192FC3D}">
  <ds:schemaRefs>
    <ds:schemaRef ds:uri="http://purl.org/dc/elements/1.1/"/>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8fc94104-06ef-4c47-a3e6-decf0482d7c2"/>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F5CA85FA-F928-4E9C-92D4-7A1D5B8FE8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c94104-06ef-4c47-a3e6-decf0482d7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4421</TotalTime>
  <Words>1401</Words>
  <Application>Microsoft Office PowerPoint</Application>
  <PresentationFormat>On-screen Show (16:9)</PresentationFormat>
  <Paragraphs>186</Paragraphs>
  <Slides>47</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Algerian</vt:lpstr>
      <vt:lpstr>Arial</vt:lpstr>
      <vt:lpstr>Calibri</vt:lpstr>
      <vt:lpstr>Lucida Sans Unicode</vt:lpstr>
      <vt:lpstr>Tahoma</vt:lpstr>
      <vt:lpstr>Times New Roman</vt:lpstr>
      <vt:lpstr>Wingdings</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17PA1A0299</cp:lastModifiedBy>
  <cp:revision>114</cp:revision>
  <dcterms:created xsi:type="dcterms:W3CDTF">2016-12-05T23:26:54Z</dcterms:created>
  <dcterms:modified xsi:type="dcterms:W3CDTF">2023-03-08T22:16:32Z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0x010100BB0513386326E54EAB9123EB634FDDB2</vt:lpwstr>
  </property>
</Properties>
</file>